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40"/>
  </p:notesMasterIdLst>
  <p:handoutMasterIdLst>
    <p:handoutMasterId r:id="rId41"/>
  </p:handoutMasterIdLst>
  <p:sldIdLst>
    <p:sldId id="256" r:id="rId2"/>
    <p:sldId id="257" r:id="rId3"/>
    <p:sldId id="258" r:id="rId4"/>
    <p:sldId id="259" r:id="rId5"/>
    <p:sldId id="260" r:id="rId6"/>
    <p:sldId id="262" r:id="rId7"/>
    <p:sldId id="261" r:id="rId8"/>
    <p:sldId id="263" r:id="rId9"/>
    <p:sldId id="265" r:id="rId10"/>
    <p:sldId id="264" r:id="rId11"/>
    <p:sldId id="266" r:id="rId12"/>
    <p:sldId id="267" r:id="rId13"/>
    <p:sldId id="268" r:id="rId14"/>
    <p:sldId id="269" r:id="rId15"/>
    <p:sldId id="273" r:id="rId16"/>
    <p:sldId id="272" r:id="rId17"/>
    <p:sldId id="285" r:id="rId18"/>
    <p:sldId id="286" r:id="rId19"/>
    <p:sldId id="270" r:id="rId20"/>
    <p:sldId id="271" r:id="rId21"/>
    <p:sldId id="274" r:id="rId22"/>
    <p:sldId id="276" r:id="rId23"/>
    <p:sldId id="279" r:id="rId24"/>
    <p:sldId id="277" r:id="rId25"/>
    <p:sldId id="275" r:id="rId26"/>
    <p:sldId id="289" r:id="rId27"/>
    <p:sldId id="290" r:id="rId28"/>
    <p:sldId id="291" r:id="rId29"/>
    <p:sldId id="292" r:id="rId30"/>
    <p:sldId id="278" r:id="rId31"/>
    <p:sldId id="280" r:id="rId32"/>
    <p:sldId id="281" r:id="rId33"/>
    <p:sldId id="282" r:id="rId34"/>
    <p:sldId id="288" r:id="rId35"/>
    <p:sldId id="283" r:id="rId36"/>
    <p:sldId id="284" r:id="rId37"/>
    <p:sldId id="287" r:id="rId38"/>
    <p:sldId id="293" r:id="rId39"/>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9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57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38475" cy="46498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970339" y="1"/>
            <a:ext cx="3038475" cy="464980"/>
          </a:xfrm>
          <a:prstGeom prst="rect">
            <a:avLst/>
          </a:prstGeom>
        </p:spPr>
        <p:txBody>
          <a:bodyPr vert="horz" lIns="91440" tIns="45720" rIns="91440" bIns="45720" rtlCol="0"/>
          <a:lstStyle>
            <a:lvl1pPr algn="r">
              <a:defRPr sz="1200"/>
            </a:lvl1pPr>
          </a:lstStyle>
          <a:p>
            <a:fld id="{94BF01AE-7506-492F-9C8B-B76649799118}" type="datetimeFigureOut">
              <a:rPr lang="en-US" smtClean="0"/>
              <a:pPr/>
              <a:t>3/11/2013</a:t>
            </a:fld>
            <a:endParaRPr lang="en-US" dirty="0"/>
          </a:p>
        </p:txBody>
      </p:sp>
      <p:sp>
        <p:nvSpPr>
          <p:cNvPr id="4" name="Footer Placeholder 3"/>
          <p:cNvSpPr>
            <a:spLocks noGrp="1"/>
          </p:cNvSpPr>
          <p:nvPr>
            <p:ph type="ftr" sz="quarter" idx="2"/>
          </p:nvPr>
        </p:nvSpPr>
        <p:spPr>
          <a:xfrm>
            <a:off x="1" y="8829823"/>
            <a:ext cx="3038475" cy="46498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339" y="8829823"/>
            <a:ext cx="3038475" cy="464980"/>
          </a:xfrm>
          <a:prstGeom prst="rect">
            <a:avLst/>
          </a:prstGeom>
        </p:spPr>
        <p:txBody>
          <a:bodyPr vert="horz" lIns="91440" tIns="45720" rIns="91440" bIns="45720" rtlCol="0" anchor="b"/>
          <a:lstStyle>
            <a:lvl1pPr algn="r">
              <a:defRPr sz="1200"/>
            </a:lvl1pPr>
          </a:lstStyle>
          <a:p>
            <a:fld id="{8D06393D-2459-4701-B160-84447C294AC1}" type="slidenum">
              <a:rPr lang="en-US" smtClean="0"/>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970338" y="0"/>
            <a:ext cx="3038475" cy="465138"/>
          </a:xfrm>
          <a:prstGeom prst="rect">
            <a:avLst/>
          </a:prstGeom>
        </p:spPr>
        <p:txBody>
          <a:bodyPr vert="horz" lIns="91440" tIns="45720" rIns="91440" bIns="45720" rtlCol="0"/>
          <a:lstStyle>
            <a:lvl1pPr algn="r">
              <a:defRPr sz="1200"/>
            </a:lvl1pPr>
          </a:lstStyle>
          <a:p>
            <a:fld id="{037BE941-A992-4EFB-B720-145FEA0014E6}" type="datetimeFigureOut">
              <a:rPr lang="en-US" smtClean="0"/>
              <a:pPr/>
              <a:t>3/11/2013</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lIns="91440" tIns="45720" rIns="91440" bIns="45720" rtlCol="0" anchor="b"/>
          <a:lstStyle>
            <a:lvl1pPr algn="r">
              <a:defRPr sz="1200"/>
            </a:lvl1pPr>
          </a:lstStyle>
          <a:p>
            <a:fld id="{B6DFA1FD-C598-4C51-B65F-33A62B36E59C}"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6DFA1FD-C598-4C51-B65F-33A62B36E59C}"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6DFA1FD-C598-4C51-B65F-33A62B36E59C}" type="slidenum">
              <a:rPr lang="en-US" smtClean="0"/>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6DFA1FD-C598-4C51-B65F-33A62B36E59C}" type="slidenum">
              <a:rPr lang="en-US" smtClean="0"/>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6DFA1FD-C598-4C51-B65F-33A62B36E59C}" type="slidenum">
              <a:rPr lang="en-US" smtClean="0"/>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6DFA1FD-C598-4C51-B65F-33A62B36E59C}" type="slidenum">
              <a:rPr lang="en-US" smtClean="0"/>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6DFA1FD-C598-4C51-B65F-33A62B36E59C}" type="slidenum">
              <a:rPr lang="en-US" smtClean="0"/>
              <a:pPr/>
              <a:t>14</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6DFA1FD-C598-4C51-B65F-33A62B36E59C}" type="slidenum">
              <a:rPr lang="en-US" smtClean="0"/>
              <a:pPr/>
              <a:t>15</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6DFA1FD-C598-4C51-B65F-33A62B36E59C}" type="slidenum">
              <a:rPr lang="en-US" smtClean="0"/>
              <a:pPr/>
              <a:t>16</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6DFA1FD-C598-4C51-B65F-33A62B36E59C}" type="slidenum">
              <a:rPr lang="en-US" smtClean="0"/>
              <a:pPr/>
              <a:t>17</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6DFA1FD-C598-4C51-B65F-33A62B36E59C}" type="slidenum">
              <a:rPr lang="en-US" smtClean="0"/>
              <a:pPr/>
              <a:t>18</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6DFA1FD-C598-4C51-B65F-33A62B36E59C}" type="slidenum">
              <a:rPr lang="en-US" smtClean="0"/>
              <a:pPr/>
              <a:t>19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6DFA1FD-C598-4C51-B65F-33A62B36E59C}" type="slidenum">
              <a:rPr lang="en-US" smtClean="0"/>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6DFA1FD-C598-4C51-B65F-33A62B36E59C}" type="slidenum">
              <a:rPr lang="en-US" smtClean="0"/>
              <a:pPr/>
              <a:t>20</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6DFA1FD-C598-4C51-B65F-33A62B36E59C}" type="slidenum">
              <a:rPr lang="en-US" smtClean="0"/>
              <a:pPr/>
              <a:t>21</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6DFA1FD-C598-4C51-B65F-33A62B36E59C}" type="slidenum">
              <a:rPr lang="en-US" smtClean="0"/>
              <a:pPr/>
              <a:t>22</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6DFA1FD-C598-4C51-B65F-33A62B36E59C}" type="slidenum">
              <a:rPr lang="en-US" smtClean="0"/>
              <a:pPr/>
              <a:t>23</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6DFA1FD-C598-4C51-B65F-33A62B36E59C}" type="slidenum">
              <a:rPr lang="en-US" smtClean="0"/>
              <a:pPr/>
              <a:t>24</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6DFA1FD-C598-4C51-B65F-33A62B36E59C}" type="slidenum">
              <a:rPr lang="en-US" smtClean="0"/>
              <a:pPr/>
              <a:t>25</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6DFA1FD-C598-4C51-B65F-33A62B36E59C}" type="slidenum">
              <a:rPr lang="en-US" smtClean="0"/>
              <a:pPr/>
              <a:t>30</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6DFA1FD-C598-4C51-B65F-33A62B36E59C}" type="slidenum">
              <a:rPr lang="en-US" smtClean="0"/>
              <a:pPr/>
              <a:t>31</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6DFA1FD-C598-4C51-B65F-33A62B36E59C}" type="slidenum">
              <a:rPr lang="en-US" smtClean="0"/>
              <a:pPr/>
              <a:t>32</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6DFA1FD-C598-4C51-B65F-33A62B36E59C}" type="slidenum">
              <a:rPr lang="en-US" smtClean="0"/>
              <a:pPr/>
              <a:t>33</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6DFA1FD-C598-4C51-B65F-33A62B36E59C}" type="slidenum">
              <a:rPr lang="en-US" smtClean="0"/>
              <a:pPr/>
              <a:t>3</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6DFA1FD-C598-4C51-B65F-33A62B36E59C}" type="slidenum">
              <a:rPr lang="en-US" smtClean="0"/>
              <a:pPr/>
              <a:t>34</a:t>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6DFA1FD-C598-4C51-B65F-33A62B36E59C}" type="slidenum">
              <a:rPr lang="en-US" smtClean="0"/>
              <a:pPr/>
              <a:t>35</a:t>
            </a:fld>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6DFA1FD-C598-4C51-B65F-33A62B36E59C}" type="slidenum">
              <a:rPr lang="en-US" smtClean="0"/>
              <a:pPr/>
              <a:t>36</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6DFA1FD-C598-4C51-B65F-33A62B36E59C}" type="slidenum">
              <a:rPr lang="en-US" smtClean="0"/>
              <a:pPr/>
              <a:t>37</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6DFA1FD-C598-4C51-B65F-33A62B36E59C}" type="slidenum">
              <a:rPr lang="en-US" smtClean="0"/>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6DFA1FD-C598-4C51-B65F-33A62B36E59C}" type="slidenum">
              <a:rPr lang="en-US" smtClean="0"/>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6DFA1FD-C598-4C51-B65F-33A62B36E59C}" type="slidenum">
              <a:rPr lang="en-US" smtClean="0"/>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6DFA1FD-C598-4C51-B65F-33A62B36E59C}" type="slidenum">
              <a:rPr lang="en-US" smtClean="0"/>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6DFA1FD-C598-4C51-B65F-33A62B36E59C}"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6DFA1FD-C598-4C51-B65F-33A62B36E59C}" type="slidenum">
              <a:rPr lang="en-US" smtClean="0"/>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D2EB87FC-E065-47C5-915B-BFC058DAE9E2}" type="datetimeFigureOut">
              <a:rPr lang="en-US" smtClean="0"/>
              <a:pPr/>
              <a:t>3/11/2013</a:t>
            </a:fld>
            <a:endParaRPr lang="en-US" dirty="0"/>
          </a:p>
        </p:txBody>
      </p:sp>
      <p:sp>
        <p:nvSpPr>
          <p:cNvPr id="2" name="Footer Placeholder 1"/>
          <p:cNvSpPr>
            <a:spLocks noGrp="1"/>
          </p:cNvSpPr>
          <p:nvPr>
            <p:ph type="ftr" sz="quarter" idx="11"/>
          </p:nvPr>
        </p:nvSpPr>
        <p:spPr/>
        <p:txBody>
          <a:bodyPr/>
          <a:lstStyle/>
          <a:p>
            <a:endParaRPr lang="en-US" dirty="0"/>
          </a:p>
        </p:txBody>
      </p:sp>
      <p:sp>
        <p:nvSpPr>
          <p:cNvPr id="15" name="Slide Number Placeholder 14"/>
          <p:cNvSpPr>
            <a:spLocks noGrp="1"/>
          </p:cNvSpPr>
          <p:nvPr>
            <p:ph type="sldNum" sz="quarter" idx="12"/>
          </p:nvPr>
        </p:nvSpPr>
        <p:spPr>
          <a:xfrm>
            <a:off x="8229600" y="6473952"/>
            <a:ext cx="758952" cy="246888"/>
          </a:xfrm>
        </p:spPr>
        <p:txBody>
          <a:bodyPr/>
          <a:lstStyle/>
          <a:p>
            <a:fld id="{E6ACA6CF-061C-462B-AA57-BE9EC2050860}"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2EB87FC-E065-47C5-915B-BFC058DAE9E2}" type="datetimeFigureOut">
              <a:rPr lang="en-US" smtClean="0"/>
              <a:pPr/>
              <a:t>3/11/2013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6ACA6CF-061C-462B-AA57-BE9EC2050860}"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2EB87FC-E065-47C5-915B-BFC058DAE9E2}" type="datetimeFigureOut">
              <a:rPr lang="en-US" smtClean="0"/>
              <a:pPr/>
              <a:t>3/11/2013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6ACA6CF-061C-462B-AA57-BE9EC2050860}"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D2EB87FC-E065-47C5-915B-BFC058DAE9E2}" type="datetimeFigureOut">
              <a:rPr lang="en-US" smtClean="0"/>
              <a:pPr/>
              <a:t>3/11/2013</a:t>
            </a:fld>
            <a:endParaRPr lang="en-US" dirty="0"/>
          </a:p>
        </p:txBody>
      </p:sp>
      <p:sp>
        <p:nvSpPr>
          <p:cNvPr id="19" name="Footer Placeholder 18"/>
          <p:cNvSpPr>
            <a:spLocks noGrp="1"/>
          </p:cNvSpPr>
          <p:nvPr>
            <p:ph type="ftr" sz="quarter" idx="11"/>
          </p:nvPr>
        </p:nvSpPr>
        <p:spPr>
          <a:xfrm>
            <a:off x="3581400" y="76200"/>
            <a:ext cx="2895600" cy="288925"/>
          </a:xfrm>
        </p:spPr>
        <p:txBody>
          <a:bodyPr/>
          <a:lstStyle/>
          <a:p>
            <a:endParaRPr lang="en-US" dirty="0"/>
          </a:p>
        </p:txBody>
      </p:sp>
      <p:sp>
        <p:nvSpPr>
          <p:cNvPr id="16" name="Slide Number Placeholder 15"/>
          <p:cNvSpPr>
            <a:spLocks noGrp="1"/>
          </p:cNvSpPr>
          <p:nvPr>
            <p:ph type="sldNum" sz="quarter" idx="12"/>
          </p:nvPr>
        </p:nvSpPr>
        <p:spPr>
          <a:xfrm>
            <a:off x="8229600" y="6473952"/>
            <a:ext cx="758952" cy="246888"/>
          </a:xfrm>
        </p:spPr>
        <p:txBody>
          <a:bodyPr/>
          <a:lstStyle/>
          <a:p>
            <a:fld id="{E6ACA6CF-061C-462B-AA57-BE9EC2050860}"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D2EB87FC-E065-47C5-915B-BFC058DAE9E2}" type="datetimeFigureOut">
              <a:rPr lang="en-US" smtClean="0"/>
              <a:pPr/>
              <a:t>3/11/2013</a:t>
            </a:fld>
            <a:endParaRPr lang="en-US" dirty="0"/>
          </a:p>
        </p:txBody>
      </p:sp>
      <p:sp>
        <p:nvSpPr>
          <p:cNvPr id="11" name="Footer Placeholder 10"/>
          <p:cNvSpPr>
            <a:spLocks noGrp="1"/>
          </p:cNvSpPr>
          <p:nvPr>
            <p:ph type="ftr" sz="quarter" idx="11"/>
          </p:nvPr>
        </p:nvSpPr>
        <p:spPr/>
        <p:txBody>
          <a:bodyPr/>
          <a:lstStyle/>
          <a:p>
            <a:endParaRPr lang="en-US" dirty="0"/>
          </a:p>
        </p:txBody>
      </p:sp>
      <p:sp>
        <p:nvSpPr>
          <p:cNvPr id="16" name="Slide Number Placeholder 15"/>
          <p:cNvSpPr>
            <a:spLocks noGrp="1"/>
          </p:cNvSpPr>
          <p:nvPr>
            <p:ph type="sldNum" sz="quarter" idx="12"/>
          </p:nvPr>
        </p:nvSpPr>
        <p:spPr/>
        <p:txBody>
          <a:bodyPr/>
          <a:lstStyle/>
          <a:p>
            <a:fld id="{E6ACA6CF-061C-462B-AA57-BE9EC2050860}" type="slidenum">
              <a:rPr lang="en-US" smtClean="0"/>
              <a:pPr/>
              <a:t>‹#›</a:t>
            </a:fld>
            <a:endParaRPr lang="en-US" dirty="0"/>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D2EB87FC-E065-47C5-915B-BFC058DAE9E2}" type="datetimeFigureOut">
              <a:rPr lang="en-US" smtClean="0"/>
              <a:pPr/>
              <a:t>3/11/2013</a:t>
            </a:fld>
            <a:endParaRPr lang="en-US" dirty="0"/>
          </a:p>
        </p:txBody>
      </p:sp>
      <p:sp>
        <p:nvSpPr>
          <p:cNvPr id="10" name="Footer Placeholder 9"/>
          <p:cNvSpPr>
            <a:spLocks noGrp="1"/>
          </p:cNvSpPr>
          <p:nvPr>
            <p:ph type="ftr" sz="quarter" idx="11"/>
          </p:nvPr>
        </p:nvSpPr>
        <p:spPr/>
        <p:txBody>
          <a:bodyPr/>
          <a:lstStyle/>
          <a:p>
            <a:endParaRPr lang="en-US" dirty="0"/>
          </a:p>
        </p:txBody>
      </p:sp>
      <p:sp>
        <p:nvSpPr>
          <p:cNvPr id="31" name="Slide Number Placeholder 30"/>
          <p:cNvSpPr>
            <a:spLocks noGrp="1"/>
          </p:cNvSpPr>
          <p:nvPr>
            <p:ph type="sldNum" sz="quarter" idx="12"/>
          </p:nvPr>
        </p:nvSpPr>
        <p:spPr/>
        <p:txBody>
          <a:bodyPr/>
          <a:lstStyle/>
          <a:p>
            <a:fld id="{E6ACA6CF-061C-462B-AA57-BE9EC2050860}"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D2EB87FC-E065-47C5-915B-BFC058DAE9E2}" type="datetimeFigureOut">
              <a:rPr lang="en-US" smtClean="0"/>
              <a:pPr/>
              <a:t>3/11/2013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8229600" y="6477000"/>
            <a:ext cx="762000" cy="246888"/>
          </a:xfrm>
        </p:spPr>
        <p:txBody>
          <a:bodyPr/>
          <a:lstStyle/>
          <a:p>
            <a:fld id="{E6ACA6CF-061C-462B-AA57-BE9EC2050860}" type="slidenum">
              <a:rPr lang="en-US" smtClean="0"/>
              <a:pPr/>
              <a:t>‹#›</a:t>
            </a:fld>
            <a:endParaRPr lang="en-US" dirty="0"/>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D2EB87FC-E065-47C5-915B-BFC058DAE9E2}" type="datetimeFigureOut">
              <a:rPr lang="en-US" smtClean="0"/>
              <a:pPr/>
              <a:t>3/11/2013</a:t>
            </a:fld>
            <a:endParaRPr lang="en-US" dirty="0"/>
          </a:p>
        </p:txBody>
      </p:sp>
      <p:sp>
        <p:nvSpPr>
          <p:cNvPr id="21" name="Footer Placeholder 20"/>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6ACA6CF-061C-462B-AA57-BE9EC2050860}"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D2EB87FC-E065-47C5-915B-BFC058DAE9E2}" type="datetimeFigureOut">
              <a:rPr lang="en-US" smtClean="0"/>
              <a:pPr/>
              <a:t>3/11/2013</a:t>
            </a:fld>
            <a:endParaRPr lang="en-US" dirty="0"/>
          </a:p>
        </p:txBody>
      </p:sp>
      <p:sp>
        <p:nvSpPr>
          <p:cNvPr id="24" name="Footer Placeholder 23"/>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6ACA6CF-061C-462B-AA57-BE9EC2050860}"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D2EB87FC-E065-47C5-915B-BFC058DAE9E2}" type="datetimeFigureOut">
              <a:rPr lang="en-US" smtClean="0"/>
              <a:pPr/>
              <a:t>3/11/2013</a:t>
            </a:fld>
            <a:endParaRPr lang="en-US" dirty="0"/>
          </a:p>
        </p:txBody>
      </p:sp>
      <p:sp>
        <p:nvSpPr>
          <p:cNvPr id="29" name="Footer Placeholder 28"/>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6ACA6CF-061C-462B-AA57-BE9EC2050860}"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dirty="0" smtClean="0"/>
              <a:t>Click icon to add picture</a:t>
            </a:r>
            <a:endParaRPr kumimoji="0" lang="en-US" dirty="0"/>
          </a:p>
        </p:txBody>
      </p:sp>
      <p:sp>
        <p:nvSpPr>
          <p:cNvPr id="7" name="Date Placeholder 6"/>
          <p:cNvSpPr>
            <a:spLocks noGrp="1"/>
          </p:cNvSpPr>
          <p:nvPr>
            <p:ph type="dt" sz="half" idx="10"/>
          </p:nvPr>
        </p:nvSpPr>
        <p:spPr/>
        <p:txBody>
          <a:bodyPr/>
          <a:lstStyle/>
          <a:p>
            <a:fld id="{D2EB87FC-E065-47C5-915B-BFC058DAE9E2}" type="datetimeFigureOut">
              <a:rPr lang="en-US" smtClean="0"/>
              <a:pPr/>
              <a:t>3/11/2013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31" name="Slide Number Placeholder 30"/>
          <p:cNvSpPr>
            <a:spLocks noGrp="1"/>
          </p:cNvSpPr>
          <p:nvPr>
            <p:ph type="sldNum" sz="quarter" idx="12"/>
          </p:nvPr>
        </p:nvSpPr>
        <p:spPr/>
        <p:txBody>
          <a:bodyPr/>
          <a:lstStyle/>
          <a:p>
            <a:fld id="{E6ACA6CF-061C-462B-AA57-BE9EC2050860}" type="slidenum">
              <a:rPr lang="en-US" smtClean="0"/>
              <a:pPr/>
              <a:t>‹#›</a:t>
            </a:fld>
            <a:endParaRPr lang="en-US" dirty="0"/>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D2EB87FC-E065-47C5-915B-BFC058DAE9E2}" type="datetimeFigureOut">
              <a:rPr lang="en-US" smtClean="0"/>
              <a:pPr/>
              <a:t>3/11/2013</a:t>
            </a:fld>
            <a:endParaRPr lang="en-US" dirty="0"/>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dirty="0"/>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E6ACA6CF-061C-462B-AA57-BE9EC2050860}" type="slidenum">
              <a:rPr lang="en-US" smtClean="0"/>
              <a:pPr/>
              <a:t>‹#›</a:t>
            </a:fld>
            <a:endParaRPr lang="en-US" dirty="0"/>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7.jpeg"/><Relationship Id="rId7" Type="http://schemas.openxmlformats.org/officeDocument/2006/relationships/image" Target="../media/image21.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1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1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33.jpeg"/><Relationship Id="rId4" Type="http://schemas.openxmlformats.org/officeDocument/2006/relationships/image" Target="../media/image32.jpeg"/></Relationships>
</file>

<file path=ppt/slides/_rels/slide18.xml.rels><?xml version="1.0" encoding="UTF-8" standalone="yes"?>
<Relationships xmlns="http://schemas.openxmlformats.org/package/2006/relationships"><Relationship Id="rId3" Type="http://schemas.openxmlformats.org/officeDocument/2006/relationships/image" Target="../media/image34.gif"/><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35.jpeg"/><Relationship Id="rId4" Type="http://schemas.openxmlformats.org/officeDocument/2006/relationships/hyperlink" Target="http://media.philly.com/images/600*450/20110403_inq_cu1history03-a.jpg"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2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41.jpeg"/></Relationships>
</file>

<file path=ppt/slides/_rels/slide23.xml.rels><?xml version="1.0" encoding="UTF-8" standalone="yes"?>
<Relationships xmlns="http://schemas.openxmlformats.org/package/2006/relationships"><Relationship Id="rId3" Type="http://schemas.openxmlformats.org/officeDocument/2006/relationships/hyperlink" Target="http://www.shakerhistoricalsociety.org/wp-content/uploads/2011/08/shakers_2.jpg"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43.jpeg"/><Relationship Id="rId5" Type="http://schemas.openxmlformats.org/officeDocument/2006/relationships/hyperlink" Target="http://www.shakerhistoricalsociety.org/wp-content/uploads/2011/08/shakers_3.jpg" TargetMode="External"/><Relationship Id="rId4" Type="http://schemas.openxmlformats.org/officeDocument/2006/relationships/image" Target="../media/image42.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2.xml"/><Relationship Id="rId4" Type="http://schemas.openxmlformats.org/officeDocument/2006/relationships/image" Target="../media/image49.jpeg"/></Relationships>
</file>

<file path=ppt/slides/_rels/slide29.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2.xml"/><Relationship Id="rId4" Type="http://schemas.openxmlformats.org/officeDocument/2006/relationships/image" Target="../media/image52.jpe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7.gif"/><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3" Type="http://schemas.openxmlformats.org/officeDocument/2006/relationships/image" Target="../media/image53.jpeg"/><Relationship Id="rId7" Type="http://schemas.openxmlformats.org/officeDocument/2006/relationships/image" Target="../media/image57.jpe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56.jpeg"/><Relationship Id="rId5" Type="http://schemas.openxmlformats.org/officeDocument/2006/relationships/image" Target="../media/image55.jpeg"/><Relationship Id="rId4" Type="http://schemas.openxmlformats.org/officeDocument/2006/relationships/image" Target="../media/image54.jpeg"/></Relationships>
</file>

<file path=ppt/slides/_rels/slide31.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59.jpeg"/></Relationships>
</file>

<file path=ppt/slides/_rels/slide32.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61.jpeg"/></Relationships>
</file>

<file path=ppt/slides/_rels/slide33.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68.jpeg"/><Relationship Id="rId4" Type="http://schemas.openxmlformats.org/officeDocument/2006/relationships/image" Target="../media/image67.jpeg"/></Relationships>
</file>

<file path=ppt/slides/_rels/slide38.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hyperlink" Target="http://www.google.com/url?sa=i&amp;rct=j&amp;q=&amp;esrc=s&amp;frm=1&amp;source=images&amp;cd=&amp;cad=rja&amp;docid=xjbXhzooQmlo8M&amp;tbnid=y4mJMbX4got0yM:&amp;ved=0CAUQjRw&amp;url=http://blackandgoldworld.blogspot.com/2010/10/lemieux-captured-in-mosaic-at-consol.html&amp;ei=bTA-UfmoNYy2hAf2y4CgBg&amp;bvm=bv.43287494,d.dmQ&amp;psig=AFQjCNFwSCn-DMPsRFZ5ht7Y3jAvaYa1SA&amp;ust=1363116515352749"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gif"/><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Early Inhabitants of Pennsylvania</a:t>
            </a:r>
            <a:endParaRPr lang="en-US" dirty="0"/>
          </a:p>
        </p:txBody>
      </p:sp>
      <p:sp>
        <p:nvSpPr>
          <p:cNvPr id="3" name="Subtitle 2"/>
          <p:cNvSpPr>
            <a:spLocks noGrp="1"/>
          </p:cNvSpPr>
          <p:nvPr>
            <p:ph type="subTitle" idx="1"/>
          </p:nvPr>
        </p:nvSpPr>
        <p:spPr/>
        <p:txBody>
          <a:bodyPr/>
          <a:lstStyle/>
          <a:p>
            <a:r>
              <a:rPr lang="en-US" dirty="0" smtClean="0"/>
              <a:t>Native Americans – William Penn</a:t>
            </a:r>
            <a:endParaRPr lang="en-US" dirty="0"/>
          </a:p>
        </p:txBody>
      </p:sp>
      <p:pic>
        <p:nvPicPr>
          <p:cNvPr id="43010" name="Picture 2" descr="http://upload.wikimedia.org/wikipedia/commons/6/61/Pennsylvania_land_purchases.png"/>
          <p:cNvPicPr>
            <a:picLocks noChangeAspect="1" noChangeArrowheads="1"/>
          </p:cNvPicPr>
          <p:nvPr/>
        </p:nvPicPr>
        <p:blipFill>
          <a:blip r:embed="rId3" cstate="print"/>
          <a:srcRect/>
          <a:stretch>
            <a:fillRect/>
          </a:stretch>
        </p:blipFill>
        <p:spPr bwMode="auto">
          <a:xfrm>
            <a:off x="1752600" y="457200"/>
            <a:ext cx="5791200" cy="3444071"/>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How did the Swedes and the Dutch Leave their mark on Pennsylvania?</a:t>
            </a:r>
            <a:endParaRPr lang="en-US" dirty="0"/>
          </a:p>
        </p:txBody>
      </p:sp>
      <p:sp>
        <p:nvSpPr>
          <p:cNvPr id="21506" name="AutoShape 2" descr="data:image/jpeg;base64,/9j/4AAQSkZJRgABAQAAAQABAAD/2wBDAAkGBwgHBgkIBwgKCgkLDRYPDQwMDRsUFRAWIB0iIiAdHx8kKDQsJCYxJx8fLT0tMTU3Ojo6Iys/RD84QzQ5Ojf/2wBDAQoKCg0MDRoPDxo3JR8lNzc3Nzc3Nzc3Nzc3Nzc3Nzc3Nzc3Nzc3Nzc3Nzc3Nzc3Nzc3Nzc3Nzc3Nzc3Nzc3Nzf/wAARCAClAHYDASIAAhEBAxEB/8QAHAAAAQUBAQEAAAAAAAAAAAAABgADBAUHAgEI/8QATRAAAQMCAwMHCAQIDAcAAAAAAQIDBAARBRIhBhMxByJBUXGRsRQyNGFygcHRFSOSoRYkM0JDUmJzFyZTgoOTorLC0uHxJTVFY2Sz0//EABoBAAMBAQEBAAAAAAAAAAAAAAACAwQBBQb/xAApEQACAgIBAwQBBAMAAAAAAAAAAQIRAyEEEhMxIjJBUSMFFGFxgaHR/9oADAMBAAIRAxEAPwDZ35jTH5RxtAvbnqteqp7azB2VqSvEGQpBsoJQtVj7hTOPpulm/wDKr8BWTzwJ0yY3fLZ9SgQOIvTONJMTq9VGpK25wQAFM1SweBSwqx76YncoGBwUpVJlOthfm3bAv3ms0QW2WWW20XSm45xuRY1Q8oCAqTESRfJHW5Y9d0j40rHjtmtHlV2b6JL6j7AFcHlV2evo697yB8KwOE5hzeYYnFfcF9FR3Akj3EWokwvDNjcQCQjE5EdxXBqSUtm/Vcix9xpbKOKRrQ5U9nuBdf7xTg5UdmjxkyR/NBoAGwODlIKHpJBGisySD91cnYPChpvpX2k/Kl6w6YmifwnbL/nTnh/MpxHKVssr/qq0j9po/Ks6GwGFKTdMiV3p+VcK2MhNEJTIf067fKjrDpRpyeUTZdXDGR721fKpv4YYJu0uHFAEKFwSwux+6sak7LRUtqyyHb2OhA1qfg27Rs9hynUEpLVrpOo6L11SsWSrwbRhuJx8TbccgSUPoaXkWcihZVgba+oivZWKxYagmXLisqIzAOOhJI67Gs4wjaUYUy8mI8pCH3cy943myqsBca6cB10Is7Pzcd2lXJmy1SVulV3V6nKAbAdQt0DSnWxG6PoBp4OKUnQFJsbGlUWILy5d/wBceApUUdIOKpzbn1Oq+FZImPu5Ty1BQUHFaDTW9bDMRnSm/Q4rwFAGMxA3jEnILpzXIA9WtEnUUTS9TKbcJcUFGOkDrKiL0Mco12p0JNhz4y0f2ka/dR8hhKmtE6AigzlMZScRigX5kc2+2kUjZWC2BDUVyVJbjsAF11WVAJtc1zKw2bFUUyYb6B1lslPeNKudn2SdoIGn6X/Ca0GWyUwZIF/ySvCpSyU6NGRU6MngYniGHKCoM1+OP1EL5v2Tp91FWG8ok5mycThMyk/rs/Vr7tQfuq3wPZzC8S2fguS4bZdW1q6nmr4npGtUh2MRLxTEYcKUWRFDZRvhnzZgb3I7KOuL0xKQXYVtpgU0c+V5Gs/mS7Nj7Xmnvq7Wwh850KCgRcFJuCPUaxzF8Dm4K+lqaWVZ0koU0vMCPeNK1fYNrNsphlhazR4e0a5KkrQUdyMPu0spNzlOlVWCxDI2Sw4tng1cDrF6NHGLtLAH5p8KGNn2f4j4da4UEZdK5CRxrRGRhMgxlFLRKioWHHSiDZWI43OAdSAUpVlsfVVbIirzNlBUkZACAbaWoj2ObWuSsPrKloSU3Jq0JeolJaC6H6ZL9seApUonpsv2x4ClVUcYlICwb6jeHwFBD7ThxKcXiAlTpym9+GlHbQuFepZ8BQpjDARiUgW0UQe8UslaC9kFqG3bJvU6kcDxoC5S2wcVQkCxDAFv6RNaC01ZaTbpoK5SWr40k/sI/wDYmpPRbFuQH4WiUMXimAhpckKJbS6bJJsb3PZeiiVi2LNRH0Yls68gFsjexnAtPDj12qv2caB2kg5f1lf3FUe4izfDpVhYllfDsrO57Vo0Z16wU2c2kwSLhsaDLmeTPtIyqD6CgXueCiLHvqwwEsyNoMbdjuodbVucqkKBB0VVzgGHIkbPwkPModQWrELQFX19dUkLYzCp+P4q25FUyIym9z5O4WsmYKvbLbqo6U7I+LB/lKQBLhn9gj76NdhEFGyeFkfyPxNBe3uBKweTFb8umSm1IukSVhRRqdAbXI7a0TYmOFbIYWCnNdnhp1muZNRSRRe2yyVctq6NDVLs/HX+CGGoaaU4VDgBfo41fORwhparJRZJ4E/Cmdlk22VgAXH1YB9dGG2xJaiMpwsKVnlPFJy23bWv31c4C0y3JytMhAynXiaaQ3qVEhKRqSeirHCd0t0FnVIBObrvWmKpkWyVE9Nl+2PAUqUT02X7Y8BSqoo8wLhdv1z8Ko8WbQ/OeSPPSB4cKvY3Bz94fhVAkXkKeUQLqJJNN8C/JBSgZgLWN6A+UYWx4i/6Jq39ZWkuRgTmQtJSTex0NZvyk83aBtAHnoSL9VlXqeRaLYfcUuz7M9zHY6cKbYcmXVu0SFFKDzTe5HqvRfMf2sjx5CJ+yedrIQX4sxCkp042Jvb3VU8nbJO18FR4Xc/uK+da/jSB9DTf3C/CpxgnG2i/IdZEZ7gO1sHDMJisYlhOMMbtoAyBDU40u3SCm+nyrvZ7arZteO4pIXi8ZhqUWtwX7t57A387pBIo42UbCdm8NHVHT4VAw+BEmY/jYmRWH05mwN42FW0PXTqK0Z29szzlYXGly8OdhyGn292QVNOBQvc9VFexSwnZLDEXGjPD3mh7lRwLDMMmQ1YZh8eKp4EuFlsJz2vxtV7stHc/BiEEOpQSzYGxNtTWbkJ/BdP8aLxbvNOvQajbM7tvZfDt4SRuU2A6dKZiQpMdDoemJfBFxdNrffUzAGv4twk24NCjjJ3sTJpNEl5DU2EkgFoJWQANe+pmENNturLalK0AOaosdJTCcBGu8GpqZhCSFLPXWyiFjsT02X7Y8BSpRPTZftjwFKugPRzZLh/bPwoQdfU7KWUnm62FFzP5N22nPPhQruWUvBCpAC9Lgp6e2mQr8jzMVbhK0p5gNki/UdaCOUSMhzFHX1EhTKWcuunOWoG47KOGFqSrKFHzQrT1mgvbtbh2iLG5U5GcbaU+UEZwElZGW/rtf1Us1oth94LYbjr+AT28QiNNuLaJAQ6DYhQIPCiN/lclSYj0Z/CWAHUFGZDx0uLXsR8arfovCpLDhej4pkQguK5zYNh1a083sngq1IS5ExgZlhIstu1zoKlDSo15VGUrLjBOVaHAw2NEfwySssthGZtxOtumxtUrCOUrBWsRnyZDE1pEkoKRu0qy2BveyvXVAzsns64lakMY5ZClJJSpvik2PhTyNkNnlbvKnHee0l4AKa8xV7Hh6jpVCHbRM2w2gwfaeXEVDlOBLTarlbRTzuga1o2AxGWsAhIQgWDCbX7KzKLstgbBU6yvGwUuBpQVu7hRF7Wt1UaRdpG4sZqA3HkEtskJK2+KUjU8bUUhXF0kgijR2lNKzISrU61Aio8mhMJRawuLdGhtVOra52NGO6hOvruCElBRcEi+vZVzhqvLsLivn6suI3uXqvrb3XrkVoSUWvI55QvKQEtgdIy1Iw1a3FqUq2VIsAKjGMsoUW3G1X/aqdhzIZYKQbnNqaYQ4iemy/bHgKVKJ6bL9seApUAPR/Nc/eH4UKqhqblOOXQEpWSNdTreihDgaZfcPBKiT3UKJWVlWYEqXc99PBCSeyY0m6mylIy7sJuOsdFB22mmPunqYR4qo1iutbwMtjp4340D7aq/jDIH/jo8VUmXSL8beQgoUyW0pfL/ADwU2ZCjcdINvdVy1NbcQAUzBqDdLDgII1vcCh5KgqKoFIKchuD06pq+i4bhLktIXh0Qgtk5S0LXuP8AWkhJeDVkh9FjDmMMtBttMspJKrqjuE3JuSdOs0mJMVhYUBMUQhKAFR3VZUi9gNOAuahMYZhBYhE4bEJUvnEtDXmL9XZ3V27heEIbVlw6LcSkpB3Y83OBbuqmiVEvfxSouIE3nKzlAju5Sq1r2y9VRZk1hyyh5U2oBQKgw4nQ8Rqm3RXL2H4UDJtAjgJaBSMvA87/AE7qjS40OOthUVltkltzNkHHm0smkh4xbZOlBpERJDwL27S4pBcTogkpFk8ejjwq/wAIfKMFwpQF/wAXTcddwL0Cy56jJVh4SClKlSM5AuOblsPfrRvhDS3Nn8LKE5rRkj7hS4rt2TzaiixbS22oSEWLQTzQeIJ0tVtBv5OLm56+uq5aG2I6ErurLxSOlVWMEgx0209XVVWqRmsYiemy/bHgKVKJ6bL9seApUp0i4pJRHgPZzYLcy+FULwbZjKUSVLULixt0/wC1StrCsMR8qVKTvl5rdgtVay/lgIU6gqSHOB6rjSqw8E2tkuAv8YbI4lXfQftssfhJI0P5BvgfWaM2ZcVS0WjBKhaxCuFAm3yinal4XsPJmyO9Xypc20X4upkFLgEYgcCk+Iq7jSLSgb/o1a+8UMbwpZVfhb4irNp8B8cPMPiKzpUze9ouWJP4vCHCy/8ACqu3ZNmjc6+VJJ+2Ko2pP1MbXgvT7Kq7dkEsmx1L4P8AaFVRFot3pIJlaj8kPBVQsRkhPkwOvNWPuFRFvEh8XIujj7jUbEJF8iOP1a/hSS2UgqJ0yUoo3ZQ2EoSo5wOceJsfVqa0DBXHG9nMOQgkZo6eHRzRWVy5Gjmv5h8K1XB0A7PYeFLSg+ToN1H1CmxpJkOStI6zZRlWb5vuq4wpwbrdk6jWqhxpQFwEr9aDen2nkRXWsyyVX5wB4dtVatGQsonpsv2x4ClSiemy/bHgKVTGBfbh1xpENTalA75zVJt0JqrwuQuY9uJLt2zbQ6Xvf5VP2/UQmBYA3ed4njomhthbra0IsUPEpLKSLEnN/vVIiMu05mpJQq+ZKrGhDlJXk2nFjxio/vKo2xRJTMadKcodSL+10igPlSJTtM2rWxhot25lf6VzJ7SnH95Rl+7CvZqwbeBfvf8ANPiKo2UOvocQykqUE8AQKmNtYkldxA0sRo6moUejZOS9ZDAJvZWncqulP83Q/pfjUHybFAEf8PUcv/dT66Rj4mR/y1fnX0cT104hP3999zuKOv1Go0mR+MN+wod9qb3GKELH0cvnJt+VTppTLkbEUubx2EptCUG5KwbcKUZMckunIs/snwrYGH0t4Nh6FMocSY6b3Oo0FYpJds2vpGVXhWzDm4Zh4te0dPwqmJJszcvSRNjSYqGvxezC1EFWY6E9V6ZxfM3cm5URmBT+cOr3VXF05r8FVIYdS8Sw+c6ACSFjzdOirOOtGJMLInpkv2x4ClSiemS/bHgKVQKgztq6tpqIpDaVK3zliUg5dE0KyTJzR5L6lc8Zgki9sutj33FF214BRGBNrvL8BVEmEgZVaaHoHTWefOWKXRXg14uD3camn5JUScQ0M4CkHoOtqBuVhwqxuCQTzot/7VFDa1tTgw2RZY0v0EUK8qid5jOHqzJT+Kkc7psoVphkjmxqUSHaeDM4yBGO7lUb6mpjb2nCobTSQb79v76lJQkcZDI7Qr5UrgzSssfkkpdSRe3Gu86TxplvcgaymB2pX/lp0iIBpPYv1ZXf/nS9Eh+9A8UbjQimXFDITYaCulKaHCbHPvX/AJajuKQoECUwR6io/CuqEjndgNPOFUdxXUlXga2yU6G8Nw3Wx3Q19wrD3WzkUErSrmnQX1rX8SltusQo7D6d4hASoD8y4HHuqkWoO5MzZrypKKE4+kqF1oGvC40p2FKQ2yt9ZC8wyhJPR0/CoMNpsqdQLOJQq28IsVHsqQ7HIaUbAWBNwLa1mXOe1JUaJfpySTg7NBiemS/bHgKVeQtZUo/tDwFKreTCyj2jUW5OHuhAWGn1lSD0iyaoMXlOBbspbe7bVYkA3twBNFeLsNPqbC3w0ptxRFwdbgdQ9VDWJ4VOmNqbTLgqSrQ/XFOnvFeVzIZnOSjG0z1uJkxKMeqVNf8AStwuZkneUrjquhCyhZOiiQLDt048OPqp6UYryw7NymybXXGCiAei5vRDh2FIbas6WFECwyuA01iGEPPNKDccKuCLBaT8alg5HJ48V+O1/kM8ePnm/UDTv0RZO6jsaDUqiJ19dq6SvBSoFcFgDpSIqda5bwDGUpAXhr+mmgBv3GvVYHiY44dJ9zZNer38nmjzXjjdWcsxMG3iVLVGWg6lBhJHuvUifhWHtpC1tQ47agCm0VJJ6eJGtRV4NifTh0u37lXyrj6HxMkD6PmacPqVafdTLkSrcTnbX2dJRgjTOVceO+5fzvIk6d9coXgoFjh7ObMDdUZFrdI0NenBcVIAGGy/6lVL6BxhRuMMlfYtS9/J9f6O9EfsYXCgyJCfI0IAJ1SIraco7bVZu4azum922tJSkJUVG4UevtNOYHgWJtyz5TCdabKwCVEDTvrQC3GDe5Uhrd21BItWCf7jkTlekv4PQjkxcaMenbfnZl2FrLD62HhkUlVint4Gr0PNLYVc6gGucT2ccen71mXFaQkkA70XtxHdTsfAwgrU9iLC7DmoSVWJ9ZA4dlQhh5Dd9JslyuP0+7YYQtZcr2h4ClXmHkKdkOIuUKUMpta+gpV7X9nz5NWy2vzkA9opowo54tJpUqYBtWGRFcWk91cKweIeDYHYKVKgDg4RGtpcdlcnC2hwcdHYs/OlSoAX0W30PPDscPzrw4anpffP9Ir50qVAHv0W3/KvfbPzpfRLB4qWe1RNKlQB2MGi9Kb9tdjCYg/Rg9opUqAO04bFTwaT3U4IjA4Np7qVKgB5CEoFki1KlSoA/9k="/>
          <p:cNvSpPr>
            <a:spLocks noChangeAspect="1" noChangeArrowheads="1"/>
          </p:cNvSpPr>
          <p:nvPr/>
        </p:nvSpPr>
        <p:spPr bwMode="auto">
          <a:xfrm>
            <a:off x="63500" y="-582613"/>
            <a:ext cx="857250" cy="1190626"/>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sp>
        <p:nvSpPr>
          <p:cNvPr id="21508" name="AutoShape 4" descr="data:image/jpeg;base64,/9j/4AAQSkZJRgABAQAAAQABAAD/2wBDAAkGBwgHBgkIBwgKCgkLDRYPDQwMDRsUFRAWIB0iIiAdHx8kKDQsJCYxJx8fLT0tMTU3Ojo6Iys/RD84QzQ5Ojf/2wBDAQoKCg0MDRoPDxo3JR8lNzc3Nzc3Nzc3Nzc3Nzc3Nzc3Nzc3Nzc3Nzc3Nzc3Nzc3Nzc3Nzc3Nzc3Nzc3Nzc3Nzf/wAARCAClAHYDASIAAhEBAxEB/8QAHAAAAQUBAQEAAAAAAAAAAAAABgADBAUHAgEI/8QATRAAAQMCAwMHCAQIDAcAAAAAAQIDBAARBRIhBhMxByJBUXGRsRQyNGFygcHRFSOSoRYkM0JDUmJzFyZTgoOTorLC0uHxJTVFY2Sz0//EABoBAAMBAQEBAAAAAAAAAAAAAAACAwQBBQb/xAApEQACAgIBAwQBBAMAAAAAAAAAAQIRAyEEEhMxIjJBUSMFFGFxgaHR/9oADAMBAAIRAxEAPwDZ35jTH5RxtAvbnqteqp7azB2VqSvEGQpBsoJQtVj7hTOPpulm/wDKr8BWTzwJ0yY3fLZ9SgQOIvTONJMTq9VGpK25wQAFM1SweBSwqx76YncoGBwUpVJlOthfm3bAv3ms0QW2WWW20XSm45xuRY1Q8oCAqTESRfJHW5Y9d0j40rHjtmtHlV2b6JL6j7AFcHlV2evo697yB8KwOE5hzeYYnFfcF9FR3Akj3EWokwvDNjcQCQjE5EdxXBqSUtm/Vcix9xpbKOKRrQ5U9nuBdf7xTg5UdmjxkyR/NBoAGwODlIKHpJBGisySD91cnYPChpvpX2k/Kl6w6YmifwnbL/nTnh/MpxHKVssr/qq0j9po/Ks6GwGFKTdMiV3p+VcK2MhNEJTIf067fKjrDpRpyeUTZdXDGR721fKpv4YYJu0uHFAEKFwSwux+6sak7LRUtqyyHb2OhA1qfg27Rs9hynUEpLVrpOo6L11SsWSrwbRhuJx8TbccgSUPoaXkWcihZVgba+oivZWKxYagmXLisqIzAOOhJI67Gs4wjaUYUy8mI8pCH3cy943myqsBca6cB10Is7Pzcd2lXJmy1SVulV3V6nKAbAdQt0DSnWxG6PoBp4OKUnQFJsbGlUWILy5d/wBceApUUdIOKpzbn1Oq+FZImPu5Ty1BQUHFaDTW9bDMRnSm/Q4rwFAGMxA3jEnILpzXIA9WtEnUUTS9TKbcJcUFGOkDrKiL0Mco12p0JNhz4y0f2ka/dR8hhKmtE6AigzlMZScRigX5kc2+2kUjZWC2BDUVyVJbjsAF11WVAJtc1zKw2bFUUyYb6B1lslPeNKudn2SdoIGn6X/Ca0GWyUwZIF/ySvCpSyU6NGRU6MngYniGHKCoM1+OP1EL5v2Tp91FWG8ok5mycThMyk/rs/Vr7tQfuq3wPZzC8S2fguS4bZdW1q6nmr4npGtUh2MRLxTEYcKUWRFDZRvhnzZgb3I7KOuL0xKQXYVtpgU0c+V5Gs/mS7Nj7Xmnvq7Wwh850KCgRcFJuCPUaxzF8Dm4K+lqaWVZ0koU0vMCPeNK1fYNrNsphlhazR4e0a5KkrQUdyMPu0spNzlOlVWCxDI2Sw4tng1cDrF6NHGLtLAH5p8KGNn2f4j4da4UEZdK5CRxrRGRhMgxlFLRKioWHHSiDZWI43OAdSAUpVlsfVVbIirzNlBUkZACAbaWoj2ObWuSsPrKloSU3Jq0JeolJaC6H6ZL9seApUonpsv2x4ClVUcYlICwb6jeHwFBD7ThxKcXiAlTpym9+GlHbQuFepZ8BQpjDARiUgW0UQe8UslaC9kFqG3bJvU6kcDxoC5S2wcVQkCxDAFv6RNaC01ZaTbpoK5SWr40k/sI/wDYmpPRbFuQH4WiUMXimAhpckKJbS6bJJsb3PZeiiVi2LNRH0Yls68gFsjexnAtPDj12qv2caB2kg5f1lf3FUe4izfDpVhYllfDsrO57Vo0Z16wU2c2kwSLhsaDLmeTPtIyqD6CgXueCiLHvqwwEsyNoMbdjuodbVucqkKBB0VVzgGHIkbPwkPModQWrELQFX19dUkLYzCp+P4q25FUyIym9z5O4WsmYKvbLbqo6U7I+LB/lKQBLhn9gj76NdhEFGyeFkfyPxNBe3uBKweTFb8umSm1IukSVhRRqdAbXI7a0TYmOFbIYWCnNdnhp1muZNRSRRe2yyVctq6NDVLs/HX+CGGoaaU4VDgBfo41fORwhparJRZJ4E/Cmdlk22VgAXH1YB9dGG2xJaiMpwsKVnlPFJy23bWv31c4C0y3JytMhAynXiaaQ3qVEhKRqSeirHCd0t0FnVIBObrvWmKpkWyVE9Nl+2PAUqUT02X7Y8BSqoo8wLhdv1z8Ko8WbQ/OeSPPSB4cKvY3Bz94fhVAkXkKeUQLqJJNN8C/JBSgZgLWN6A+UYWx4i/6Jq39ZWkuRgTmQtJSTex0NZvyk83aBtAHnoSL9VlXqeRaLYfcUuz7M9zHY6cKbYcmXVu0SFFKDzTe5HqvRfMf2sjx5CJ+yedrIQX4sxCkp042Jvb3VU8nbJO18FR4Xc/uK+da/jSB9DTf3C/CpxgnG2i/IdZEZ7gO1sHDMJisYlhOMMbtoAyBDU40u3SCm+nyrvZ7arZteO4pIXi8ZhqUWtwX7t57A387pBIo42UbCdm8NHVHT4VAw+BEmY/jYmRWH05mwN42FW0PXTqK0Z29szzlYXGly8OdhyGn292QVNOBQvc9VFexSwnZLDEXGjPD3mh7lRwLDMMmQ1YZh8eKp4EuFlsJz2vxtV7stHc/BiEEOpQSzYGxNtTWbkJ/BdP8aLxbvNOvQajbM7tvZfDt4SRuU2A6dKZiQpMdDoemJfBFxdNrffUzAGv4twk24NCjjJ3sTJpNEl5DU2EkgFoJWQANe+pmENNturLalK0AOaosdJTCcBGu8GpqZhCSFLPXWyiFjsT02X7Y8BSpRPTZftjwFKugPRzZLh/bPwoQdfU7KWUnm62FFzP5N22nPPhQruWUvBCpAC9Lgp6e2mQr8jzMVbhK0p5gNki/UdaCOUSMhzFHX1EhTKWcuunOWoG47KOGFqSrKFHzQrT1mgvbtbh2iLG5U5GcbaU+UEZwElZGW/rtf1Us1oth94LYbjr+AT28QiNNuLaJAQ6DYhQIPCiN/lclSYj0Z/CWAHUFGZDx0uLXsR8arfovCpLDhej4pkQguK5zYNh1a083sngq1IS5ExgZlhIstu1zoKlDSo15VGUrLjBOVaHAw2NEfwySssthGZtxOtumxtUrCOUrBWsRnyZDE1pEkoKRu0qy2BveyvXVAzsns64lakMY5ZClJJSpvik2PhTyNkNnlbvKnHee0l4AKa8xV7Hh6jpVCHbRM2w2gwfaeXEVDlOBLTarlbRTzuga1o2AxGWsAhIQgWDCbX7KzKLstgbBU6yvGwUuBpQVu7hRF7Wt1UaRdpG4sZqA3HkEtskJK2+KUjU8bUUhXF0kgijR2lNKzISrU61Aio8mhMJRawuLdGhtVOra52NGO6hOvruCElBRcEi+vZVzhqvLsLivn6suI3uXqvrb3XrkVoSUWvI55QvKQEtgdIy1Iw1a3FqUq2VIsAKjGMsoUW3G1X/aqdhzIZYKQbnNqaYQ4iemy/bHgKVKJ6bL9seApUAPR/Nc/eH4UKqhqblOOXQEpWSNdTreihDgaZfcPBKiT3UKJWVlWYEqXc99PBCSeyY0m6mylIy7sJuOsdFB22mmPunqYR4qo1iutbwMtjp4340D7aq/jDIH/jo8VUmXSL8beQgoUyW0pfL/ADwU2ZCjcdINvdVy1NbcQAUzBqDdLDgII1vcCh5KgqKoFIKchuD06pq+i4bhLktIXh0Qgtk5S0LXuP8AWkhJeDVkh9FjDmMMtBttMspJKrqjuE3JuSdOs0mJMVhYUBMUQhKAFR3VZUi9gNOAuahMYZhBYhE4bEJUvnEtDXmL9XZ3V27heEIbVlw6LcSkpB3Y83OBbuqmiVEvfxSouIE3nKzlAju5Sq1r2y9VRZk1hyyh5U2oBQKgw4nQ8Rqm3RXL2H4UDJtAjgJaBSMvA87/AE7qjS40OOthUVltkltzNkHHm0smkh4xbZOlBpERJDwL27S4pBcTogkpFk8ejjwq/wAIfKMFwpQF/wAXTcddwL0Cy56jJVh4SClKlSM5AuOblsPfrRvhDS3Nn8LKE5rRkj7hS4rt2TzaiixbS22oSEWLQTzQeIJ0tVtBv5OLm56+uq5aG2I6ErurLxSOlVWMEgx0209XVVWqRmsYiemy/bHgKVKJ6bL9seApUp0i4pJRHgPZzYLcy+FULwbZjKUSVLULixt0/wC1StrCsMR8qVKTvl5rdgtVay/lgIU6gqSHOB6rjSqw8E2tkuAv8YbI4lXfQftssfhJI0P5BvgfWaM2ZcVS0WjBKhaxCuFAm3yinal4XsPJmyO9Xypc20X4upkFLgEYgcCk+Iq7jSLSgb/o1a+8UMbwpZVfhb4irNp8B8cPMPiKzpUze9ouWJP4vCHCy/8ACqu3ZNmjc6+VJJ+2Ko2pP1MbXgvT7Kq7dkEsmx1L4P8AaFVRFot3pIJlaj8kPBVQsRkhPkwOvNWPuFRFvEh8XIujj7jUbEJF8iOP1a/hSS2UgqJ0yUoo3ZQ2EoSo5wOceJsfVqa0DBXHG9nMOQgkZo6eHRzRWVy5Gjmv5h8K1XB0A7PYeFLSg+ToN1H1CmxpJkOStI6zZRlWb5vuq4wpwbrdk6jWqhxpQFwEr9aDen2nkRXWsyyVX5wB4dtVatGQsonpsv2x4ClSiemy/bHgKVTGBfbh1xpENTalA75zVJt0JqrwuQuY9uJLt2zbQ6Xvf5VP2/UQmBYA3ed4njomhthbra0IsUPEpLKSLEnN/vVIiMu05mpJQq+ZKrGhDlJXk2nFjxio/vKo2xRJTMadKcodSL+10igPlSJTtM2rWxhot25lf6VzJ7SnH95Rl+7CvZqwbeBfvf8ANPiKo2UOvocQykqUE8AQKmNtYkldxA0sRo6moUejZOS9ZDAJvZWncqulP83Q/pfjUHybFAEf8PUcv/dT66Rj4mR/y1fnX0cT104hP3999zuKOv1Go0mR+MN+wod9qb3GKELH0cvnJt+VTppTLkbEUubx2EptCUG5KwbcKUZMckunIs/snwrYGH0t4Nh6FMocSY6b3Oo0FYpJds2vpGVXhWzDm4Zh4te0dPwqmJJszcvSRNjSYqGvxezC1EFWY6E9V6ZxfM3cm5URmBT+cOr3VXF05r8FVIYdS8Sw+c6ACSFjzdOirOOtGJMLInpkv2x4ClSiemS/bHgKVQKgztq6tpqIpDaVK3zliUg5dE0KyTJzR5L6lc8Zgki9sutj33FF214BRGBNrvL8BVEmEgZVaaHoHTWefOWKXRXg14uD3camn5JUScQ0M4CkHoOtqBuVhwqxuCQTzot/7VFDa1tTgw2RZY0v0EUK8qid5jOHqzJT+Kkc7psoVphkjmxqUSHaeDM4yBGO7lUb6mpjb2nCobTSQb79v76lJQkcZDI7Qr5UrgzSssfkkpdSRe3Gu86TxplvcgaymB2pX/lp0iIBpPYv1ZXf/nS9Eh+9A8UbjQimXFDITYaCulKaHCbHPvX/AJajuKQoECUwR6io/CuqEjndgNPOFUdxXUlXga2yU6G8Nw3Wx3Q19wrD3WzkUErSrmnQX1rX8SltusQo7D6d4hASoD8y4HHuqkWoO5MzZrypKKE4+kqF1oGvC40p2FKQ2yt9ZC8wyhJPR0/CoMNpsqdQLOJQq28IsVHsqQ7HIaUbAWBNwLa1mXOe1JUaJfpySTg7NBiemS/bHgKVeQtZUo/tDwFKreTCyj2jUW5OHuhAWGn1lSD0iyaoMXlOBbspbe7bVYkA3twBNFeLsNPqbC3w0ptxRFwdbgdQ9VDWJ4VOmNqbTLgqSrQ/XFOnvFeVzIZnOSjG0z1uJkxKMeqVNf8AStwuZkneUrjquhCyhZOiiQLDt048OPqp6UYryw7NymybXXGCiAei5vRDh2FIbas6WFECwyuA01iGEPPNKDccKuCLBaT8alg5HJ48V+O1/kM8ePnm/UDTv0RZO6jsaDUqiJ19dq6SvBSoFcFgDpSIqda5bwDGUpAXhr+mmgBv3GvVYHiY44dJ9zZNer38nmjzXjjdWcsxMG3iVLVGWg6lBhJHuvUifhWHtpC1tQ47agCm0VJJ6eJGtRV4NifTh0u37lXyrj6HxMkD6PmacPqVafdTLkSrcTnbX2dJRgjTOVceO+5fzvIk6d9coXgoFjh7ObMDdUZFrdI0NenBcVIAGGy/6lVL6BxhRuMMlfYtS9/J9f6O9EfsYXCgyJCfI0IAJ1SIraco7bVZu4azum922tJSkJUVG4UevtNOYHgWJtyz5TCdabKwCVEDTvrQC3GDe5Uhrd21BItWCf7jkTlekv4PQjkxcaMenbfnZl2FrLD62HhkUlVint4Gr0PNLYVc6gGucT2ccen71mXFaQkkA70XtxHdTsfAwgrU9iLC7DmoSVWJ9ZA4dlQhh5Dd9JslyuP0+7YYQtZcr2h4ClXmHkKdkOIuUKUMpta+gpV7X9nz5NWy2vzkA9opowo54tJpUqYBtWGRFcWk91cKweIeDYHYKVKgDg4RGtpcdlcnC2hwcdHYs/OlSoAX0W30PPDscPzrw4anpffP9Ir50qVAHv0W3/KvfbPzpfRLB4qWe1RNKlQB2MGi9Kb9tdjCYg/Rg9opUqAO04bFTwaT3U4IjA4Np7qVKgB5CEoFki1KlSoA/9k="/>
          <p:cNvSpPr>
            <a:spLocks noChangeAspect="1" noChangeArrowheads="1"/>
          </p:cNvSpPr>
          <p:nvPr/>
        </p:nvSpPr>
        <p:spPr bwMode="auto">
          <a:xfrm>
            <a:off x="63500" y="-582613"/>
            <a:ext cx="857250" cy="1190626"/>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pic>
        <p:nvPicPr>
          <p:cNvPr id="21510" name="Picture 6" descr="http://www.vintagedoors.com/images/mouseover_dutch.jpg"/>
          <p:cNvPicPr>
            <a:picLocks noChangeAspect="1" noChangeArrowheads="1"/>
          </p:cNvPicPr>
          <p:nvPr/>
        </p:nvPicPr>
        <p:blipFill>
          <a:blip r:embed="rId3" cstate="print"/>
          <a:srcRect/>
          <a:stretch>
            <a:fillRect/>
          </a:stretch>
        </p:blipFill>
        <p:spPr bwMode="auto">
          <a:xfrm>
            <a:off x="6705600" y="3733800"/>
            <a:ext cx="2095500" cy="2914650"/>
          </a:xfrm>
          <a:prstGeom prst="rect">
            <a:avLst/>
          </a:prstGeom>
          <a:noFill/>
        </p:spPr>
      </p:pic>
      <p:pic>
        <p:nvPicPr>
          <p:cNvPr id="21512" name="Picture 8" descr="http://www.swedishcabin.org/images/cabin_spring.jpg"/>
          <p:cNvPicPr>
            <a:picLocks noChangeAspect="1" noChangeArrowheads="1"/>
          </p:cNvPicPr>
          <p:nvPr/>
        </p:nvPicPr>
        <p:blipFill>
          <a:blip r:embed="rId4" cstate="print"/>
          <a:srcRect/>
          <a:stretch>
            <a:fillRect/>
          </a:stretch>
        </p:blipFill>
        <p:spPr bwMode="auto">
          <a:xfrm>
            <a:off x="381000" y="1524000"/>
            <a:ext cx="3905250" cy="2733675"/>
          </a:xfrm>
          <a:prstGeom prst="rect">
            <a:avLst/>
          </a:prstGeom>
          <a:noFill/>
        </p:spPr>
      </p:pic>
      <p:pic>
        <p:nvPicPr>
          <p:cNvPr id="21514" name="Picture 10" descr="http://1.bp.blogspot.com/-9bDSBZc6GuY/Tqhhx2rqWmI/AAAAAAAAMw4/zBDW4pKeP7Q/s1600/marcia+baldwin+my+jersey+cow.jpg"/>
          <p:cNvPicPr>
            <a:picLocks noChangeAspect="1" noChangeArrowheads="1"/>
          </p:cNvPicPr>
          <p:nvPr/>
        </p:nvPicPr>
        <p:blipFill>
          <a:blip r:embed="rId5" cstate="print"/>
          <a:srcRect/>
          <a:stretch>
            <a:fillRect/>
          </a:stretch>
        </p:blipFill>
        <p:spPr bwMode="auto">
          <a:xfrm>
            <a:off x="5562600" y="1447800"/>
            <a:ext cx="2133600" cy="2133600"/>
          </a:xfrm>
          <a:prstGeom prst="rect">
            <a:avLst/>
          </a:prstGeom>
          <a:noFill/>
        </p:spPr>
      </p:pic>
      <p:pic>
        <p:nvPicPr>
          <p:cNvPr id="21516" name="Picture 12" descr="http://www.iceskatesmuseum.com/images/krl-nl-linsch.1-610.jpg"/>
          <p:cNvPicPr>
            <a:picLocks noChangeAspect="1" noChangeArrowheads="1"/>
          </p:cNvPicPr>
          <p:nvPr/>
        </p:nvPicPr>
        <p:blipFill>
          <a:blip r:embed="rId6" cstate="print"/>
          <a:srcRect/>
          <a:stretch>
            <a:fillRect/>
          </a:stretch>
        </p:blipFill>
        <p:spPr bwMode="auto">
          <a:xfrm>
            <a:off x="152400" y="4419600"/>
            <a:ext cx="2511451" cy="1494520"/>
          </a:xfrm>
          <a:prstGeom prst="rect">
            <a:avLst/>
          </a:prstGeom>
          <a:noFill/>
        </p:spPr>
      </p:pic>
      <p:pic>
        <p:nvPicPr>
          <p:cNvPr id="21518" name="Picture 14" descr="http://t1.gstatic.com/images?q=tbn:ANd9GcTjQil9-6o56SnDKwbJSvm5tauCPt4VGnnfNCibLsdxqlwQzaMI029SL6KC"/>
          <p:cNvPicPr>
            <a:picLocks noChangeAspect="1" noChangeArrowheads="1"/>
          </p:cNvPicPr>
          <p:nvPr/>
        </p:nvPicPr>
        <p:blipFill>
          <a:blip r:embed="rId7" cstate="print"/>
          <a:srcRect/>
          <a:stretch>
            <a:fillRect/>
          </a:stretch>
        </p:blipFill>
        <p:spPr bwMode="auto">
          <a:xfrm>
            <a:off x="2514600" y="5105400"/>
            <a:ext cx="2203416" cy="1600200"/>
          </a:xfrm>
          <a:prstGeom prst="rect">
            <a:avLst/>
          </a:prstGeom>
          <a:noFill/>
        </p:spPr>
      </p:pic>
      <p:pic>
        <p:nvPicPr>
          <p:cNvPr id="21520" name="Picture 16" descr="http://2.bp.blogspot.com/_-XqtscwAOzg/TPyw14fkH7I/AAAAAAAAA-4/lSAYL-ucbRI/s1600/early%2B20th%2Bcentury%2BDutch%2Bcard%2Bof%2BSt.%2BNicholas.jpg"/>
          <p:cNvPicPr>
            <a:picLocks noChangeAspect="1" noChangeArrowheads="1"/>
          </p:cNvPicPr>
          <p:nvPr/>
        </p:nvPicPr>
        <p:blipFill>
          <a:blip r:embed="rId8" cstate="print"/>
          <a:srcRect/>
          <a:stretch>
            <a:fillRect/>
          </a:stretch>
        </p:blipFill>
        <p:spPr bwMode="auto">
          <a:xfrm>
            <a:off x="4648200" y="3886200"/>
            <a:ext cx="1802832" cy="2667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21512"/>
                                        </p:tgtEl>
                                        <p:attrNameLst>
                                          <p:attrName>style.visibility</p:attrName>
                                        </p:attrNameLst>
                                      </p:cBhvr>
                                      <p:to>
                                        <p:strVal val="visible"/>
                                      </p:to>
                                    </p:set>
                                    <p:anim calcmode="lin" valueType="num">
                                      <p:cBhvr>
                                        <p:cTn id="7" dur="500" decel="50000" fill="hold">
                                          <p:stCondLst>
                                            <p:cond delay="0"/>
                                          </p:stCondLst>
                                        </p:cTn>
                                        <p:tgtEl>
                                          <p:spTgt spid="2151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151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1512"/>
                                        </p:tgtEl>
                                        <p:attrNameLst>
                                          <p:attrName>ppt_w</p:attrName>
                                        </p:attrNameLst>
                                      </p:cBhvr>
                                      <p:tavLst>
                                        <p:tav tm="0">
                                          <p:val>
                                            <p:strVal val="#ppt_w*.05"/>
                                          </p:val>
                                        </p:tav>
                                        <p:tav tm="100000">
                                          <p:val>
                                            <p:strVal val="#ppt_w"/>
                                          </p:val>
                                        </p:tav>
                                      </p:tavLst>
                                    </p:anim>
                                    <p:anim calcmode="lin" valueType="num">
                                      <p:cBhvr>
                                        <p:cTn id="10" dur="1000" fill="hold"/>
                                        <p:tgtEl>
                                          <p:spTgt spid="2151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151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151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151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1512"/>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nodeType="clickEffect">
                                  <p:stCondLst>
                                    <p:cond delay="0"/>
                                  </p:stCondLst>
                                  <p:childTnLst>
                                    <p:set>
                                      <p:cBhvr>
                                        <p:cTn id="18" dur="1" fill="hold">
                                          <p:stCondLst>
                                            <p:cond delay="0"/>
                                          </p:stCondLst>
                                        </p:cTn>
                                        <p:tgtEl>
                                          <p:spTgt spid="21514"/>
                                        </p:tgtEl>
                                        <p:attrNameLst>
                                          <p:attrName>style.visibility</p:attrName>
                                        </p:attrNameLst>
                                      </p:cBhvr>
                                      <p:to>
                                        <p:strVal val="visible"/>
                                      </p:to>
                                    </p:set>
                                    <p:anim calcmode="lin" valueType="num">
                                      <p:cBhvr>
                                        <p:cTn id="19" dur="500" decel="50000" fill="hold">
                                          <p:stCondLst>
                                            <p:cond delay="0"/>
                                          </p:stCondLst>
                                        </p:cTn>
                                        <p:tgtEl>
                                          <p:spTgt spid="21514"/>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21514"/>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21514"/>
                                        </p:tgtEl>
                                        <p:attrNameLst>
                                          <p:attrName>ppt_w</p:attrName>
                                        </p:attrNameLst>
                                      </p:cBhvr>
                                      <p:tavLst>
                                        <p:tav tm="0">
                                          <p:val>
                                            <p:strVal val="#ppt_w*.05"/>
                                          </p:val>
                                        </p:tav>
                                        <p:tav tm="100000">
                                          <p:val>
                                            <p:strVal val="#ppt_w"/>
                                          </p:val>
                                        </p:tav>
                                      </p:tavLst>
                                    </p:anim>
                                    <p:anim calcmode="lin" valueType="num">
                                      <p:cBhvr>
                                        <p:cTn id="22" dur="1000" fill="hold"/>
                                        <p:tgtEl>
                                          <p:spTgt spid="21514"/>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21514"/>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21514"/>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21514"/>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21514"/>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nodeType="clickEffect">
                                  <p:stCondLst>
                                    <p:cond delay="0"/>
                                  </p:stCondLst>
                                  <p:childTnLst>
                                    <p:set>
                                      <p:cBhvr>
                                        <p:cTn id="30" dur="1" fill="hold">
                                          <p:stCondLst>
                                            <p:cond delay="0"/>
                                          </p:stCondLst>
                                        </p:cTn>
                                        <p:tgtEl>
                                          <p:spTgt spid="21516"/>
                                        </p:tgtEl>
                                        <p:attrNameLst>
                                          <p:attrName>style.visibility</p:attrName>
                                        </p:attrNameLst>
                                      </p:cBhvr>
                                      <p:to>
                                        <p:strVal val="visible"/>
                                      </p:to>
                                    </p:set>
                                    <p:anim calcmode="lin" valueType="num">
                                      <p:cBhvr>
                                        <p:cTn id="31" dur="500" decel="50000" fill="hold">
                                          <p:stCondLst>
                                            <p:cond delay="0"/>
                                          </p:stCondLst>
                                        </p:cTn>
                                        <p:tgtEl>
                                          <p:spTgt spid="21516"/>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21516"/>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21516"/>
                                        </p:tgtEl>
                                        <p:attrNameLst>
                                          <p:attrName>ppt_w</p:attrName>
                                        </p:attrNameLst>
                                      </p:cBhvr>
                                      <p:tavLst>
                                        <p:tav tm="0">
                                          <p:val>
                                            <p:strVal val="#ppt_w*.05"/>
                                          </p:val>
                                        </p:tav>
                                        <p:tav tm="100000">
                                          <p:val>
                                            <p:strVal val="#ppt_w"/>
                                          </p:val>
                                        </p:tav>
                                      </p:tavLst>
                                    </p:anim>
                                    <p:anim calcmode="lin" valueType="num">
                                      <p:cBhvr>
                                        <p:cTn id="34" dur="1000" fill="hold"/>
                                        <p:tgtEl>
                                          <p:spTgt spid="21516"/>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21516"/>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21516"/>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21516"/>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21516"/>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nodeType="clickEffect">
                                  <p:stCondLst>
                                    <p:cond delay="0"/>
                                  </p:stCondLst>
                                  <p:childTnLst>
                                    <p:set>
                                      <p:cBhvr>
                                        <p:cTn id="42" dur="1" fill="hold">
                                          <p:stCondLst>
                                            <p:cond delay="0"/>
                                          </p:stCondLst>
                                        </p:cTn>
                                        <p:tgtEl>
                                          <p:spTgt spid="21518"/>
                                        </p:tgtEl>
                                        <p:attrNameLst>
                                          <p:attrName>style.visibility</p:attrName>
                                        </p:attrNameLst>
                                      </p:cBhvr>
                                      <p:to>
                                        <p:strVal val="visible"/>
                                      </p:to>
                                    </p:set>
                                    <p:anim calcmode="lin" valueType="num">
                                      <p:cBhvr>
                                        <p:cTn id="43" dur="500" decel="50000" fill="hold">
                                          <p:stCondLst>
                                            <p:cond delay="0"/>
                                          </p:stCondLst>
                                        </p:cTn>
                                        <p:tgtEl>
                                          <p:spTgt spid="21518"/>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21518"/>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21518"/>
                                        </p:tgtEl>
                                        <p:attrNameLst>
                                          <p:attrName>ppt_w</p:attrName>
                                        </p:attrNameLst>
                                      </p:cBhvr>
                                      <p:tavLst>
                                        <p:tav tm="0">
                                          <p:val>
                                            <p:strVal val="#ppt_w*.05"/>
                                          </p:val>
                                        </p:tav>
                                        <p:tav tm="100000">
                                          <p:val>
                                            <p:strVal val="#ppt_w"/>
                                          </p:val>
                                        </p:tav>
                                      </p:tavLst>
                                    </p:anim>
                                    <p:anim calcmode="lin" valueType="num">
                                      <p:cBhvr>
                                        <p:cTn id="46" dur="1000" fill="hold"/>
                                        <p:tgtEl>
                                          <p:spTgt spid="21518"/>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21518"/>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21518"/>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21518"/>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21518"/>
                                        </p:tgtEl>
                                      </p:cBhvr>
                                    </p:animEffect>
                                  </p:childTnLst>
                                </p:cTn>
                              </p:par>
                            </p:childTnLst>
                          </p:cTn>
                        </p:par>
                      </p:childTnLst>
                    </p:cTn>
                  </p:par>
                  <p:par>
                    <p:cTn id="51" fill="hold">
                      <p:stCondLst>
                        <p:cond delay="indefinite"/>
                      </p:stCondLst>
                      <p:childTnLst>
                        <p:par>
                          <p:cTn id="52" fill="hold">
                            <p:stCondLst>
                              <p:cond delay="0"/>
                            </p:stCondLst>
                            <p:childTnLst>
                              <p:par>
                                <p:cTn id="53" presetID="25" presetClass="entr" presetSubtype="0" fill="hold" nodeType="clickEffect">
                                  <p:stCondLst>
                                    <p:cond delay="0"/>
                                  </p:stCondLst>
                                  <p:childTnLst>
                                    <p:set>
                                      <p:cBhvr>
                                        <p:cTn id="54" dur="1" fill="hold">
                                          <p:stCondLst>
                                            <p:cond delay="0"/>
                                          </p:stCondLst>
                                        </p:cTn>
                                        <p:tgtEl>
                                          <p:spTgt spid="21520"/>
                                        </p:tgtEl>
                                        <p:attrNameLst>
                                          <p:attrName>style.visibility</p:attrName>
                                        </p:attrNameLst>
                                      </p:cBhvr>
                                      <p:to>
                                        <p:strVal val="visible"/>
                                      </p:to>
                                    </p:set>
                                    <p:anim calcmode="lin" valueType="num">
                                      <p:cBhvr>
                                        <p:cTn id="55" dur="500" decel="50000" fill="hold">
                                          <p:stCondLst>
                                            <p:cond delay="0"/>
                                          </p:stCondLst>
                                        </p:cTn>
                                        <p:tgtEl>
                                          <p:spTgt spid="21520"/>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21520"/>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21520"/>
                                        </p:tgtEl>
                                        <p:attrNameLst>
                                          <p:attrName>ppt_w</p:attrName>
                                        </p:attrNameLst>
                                      </p:cBhvr>
                                      <p:tavLst>
                                        <p:tav tm="0">
                                          <p:val>
                                            <p:strVal val="#ppt_w*.05"/>
                                          </p:val>
                                        </p:tav>
                                        <p:tav tm="100000">
                                          <p:val>
                                            <p:strVal val="#ppt_w"/>
                                          </p:val>
                                        </p:tav>
                                      </p:tavLst>
                                    </p:anim>
                                    <p:anim calcmode="lin" valueType="num">
                                      <p:cBhvr>
                                        <p:cTn id="58" dur="1000" fill="hold"/>
                                        <p:tgtEl>
                                          <p:spTgt spid="21520"/>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21520"/>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21520"/>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21520"/>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21520"/>
                                        </p:tgtEl>
                                      </p:cBhvr>
                                    </p:animEffect>
                                  </p:childTnLst>
                                </p:cTn>
                              </p:par>
                            </p:childTnLst>
                          </p:cTn>
                        </p:par>
                      </p:childTnLst>
                    </p:cTn>
                  </p:par>
                  <p:par>
                    <p:cTn id="63" fill="hold">
                      <p:stCondLst>
                        <p:cond delay="indefinite"/>
                      </p:stCondLst>
                      <p:childTnLst>
                        <p:par>
                          <p:cTn id="64" fill="hold">
                            <p:stCondLst>
                              <p:cond delay="0"/>
                            </p:stCondLst>
                            <p:childTnLst>
                              <p:par>
                                <p:cTn id="65" presetID="25" presetClass="entr" presetSubtype="0" fill="hold" nodeType="clickEffect">
                                  <p:stCondLst>
                                    <p:cond delay="0"/>
                                  </p:stCondLst>
                                  <p:childTnLst>
                                    <p:set>
                                      <p:cBhvr>
                                        <p:cTn id="66" dur="1" fill="hold">
                                          <p:stCondLst>
                                            <p:cond delay="0"/>
                                          </p:stCondLst>
                                        </p:cTn>
                                        <p:tgtEl>
                                          <p:spTgt spid="21510"/>
                                        </p:tgtEl>
                                        <p:attrNameLst>
                                          <p:attrName>style.visibility</p:attrName>
                                        </p:attrNameLst>
                                      </p:cBhvr>
                                      <p:to>
                                        <p:strVal val="visible"/>
                                      </p:to>
                                    </p:set>
                                    <p:anim calcmode="lin" valueType="num">
                                      <p:cBhvr>
                                        <p:cTn id="67" dur="500" decel="50000" fill="hold">
                                          <p:stCondLst>
                                            <p:cond delay="0"/>
                                          </p:stCondLst>
                                        </p:cTn>
                                        <p:tgtEl>
                                          <p:spTgt spid="21510"/>
                                        </p:tgtEl>
                                        <p:attrNameLst>
                                          <p:attrName>style.rotation</p:attrName>
                                        </p:attrNameLst>
                                      </p:cBhvr>
                                      <p:tavLst>
                                        <p:tav tm="0">
                                          <p:val>
                                            <p:fltVal val="-90"/>
                                          </p:val>
                                        </p:tav>
                                        <p:tav tm="100000">
                                          <p:val>
                                            <p:fltVal val="0"/>
                                          </p:val>
                                        </p:tav>
                                      </p:tavLst>
                                    </p:anim>
                                    <p:anim calcmode="lin" valueType="num">
                                      <p:cBhvr>
                                        <p:cTn id="68" dur="500" decel="50000" fill="hold">
                                          <p:stCondLst>
                                            <p:cond delay="0"/>
                                          </p:stCondLst>
                                        </p:cTn>
                                        <p:tgtEl>
                                          <p:spTgt spid="21510"/>
                                        </p:tgtEl>
                                        <p:attrNameLst>
                                          <p:attrName>ppt_w</p:attrName>
                                        </p:attrNameLst>
                                      </p:cBhvr>
                                      <p:tavLst>
                                        <p:tav tm="0">
                                          <p:val>
                                            <p:strVal val="#ppt_w"/>
                                          </p:val>
                                        </p:tav>
                                        <p:tav tm="100000">
                                          <p:val>
                                            <p:strVal val="#ppt_w*.05"/>
                                          </p:val>
                                        </p:tav>
                                      </p:tavLst>
                                    </p:anim>
                                    <p:anim calcmode="lin" valueType="num">
                                      <p:cBhvr>
                                        <p:cTn id="69" dur="500" accel="50000" fill="hold">
                                          <p:stCondLst>
                                            <p:cond delay="500"/>
                                          </p:stCondLst>
                                        </p:cTn>
                                        <p:tgtEl>
                                          <p:spTgt spid="21510"/>
                                        </p:tgtEl>
                                        <p:attrNameLst>
                                          <p:attrName>ppt_w</p:attrName>
                                        </p:attrNameLst>
                                      </p:cBhvr>
                                      <p:tavLst>
                                        <p:tav tm="0">
                                          <p:val>
                                            <p:strVal val="#ppt_w*.05"/>
                                          </p:val>
                                        </p:tav>
                                        <p:tav tm="100000">
                                          <p:val>
                                            <p:strVal val="#ppt_w"/>
                                          </p:val>
                                        </p:tav>
                                      </p:tavLst>
                                    </p:anim>
                                    <p:anim calcmode="lin" valueType="num">
                                      <p:cBhvr>
                                        <p:cTn id="70" dur="1000" fill="hold"/>
                                        <p:tgtEl>
                                          <p:spTgt spid="21510"/>
                                        </p:tgtEl>
                                        <p:attrNameLst>
                                          <p:attrName>ppt_h</p:attrName>
                                        </p:attrNameLst>
                                      </p:cBhvr>
                                      <p:tavLst>
                                        <p:tav tm="0">
                                          <p:val>
                                            <p:strVal val="#ppt_h"/>
                                          </p:val>
                                        </p:tav>
                                        <p:tav tm="100000">
                                          <p:val>
                                            <p:strVal val="#ppt_h"/>
                                          </p:val>
                                        </p:tav>
                                      </p:tavLst>
                                    </p:anim>
                                    <p:anim calcmode="lin" valueType="num">
                                      <p:cBhvr>
                                        <p:cTn id="71" dur="500" decel="50000" fill="hold">
                                          <p:stCondLst>
                                            <p:cond delay="0"/>
                                          </p:stCondLst>
                                        </p:cTn>
                                        <p:tgtEl>
                                          <p:spTgt spid="21510"/>
                                        </p:tgtEl>
                                        <p:attrNameLst>
                                          <p:attrName>ppt_x</p:attrName>
                                        </p:attrNameLst>
                                      </p:cBhvr>
                                      <p:tavLst>
                                        <p:tav tm="0">
                                          <p:val>
                                            <p:strVal val="#ppt_x+.4"/>
                                          </p:val>
                                        </p:tav>
                                        <p:tav tm="100000">
                                          <p:val>
                                            <p:strVal val="#ppt_x"/>
                                          </p:val>
                                        </p:tav>
                                      </p:tavLst>
                                    </p:anim>
                                    <p:anim calcmode="lin" valueType="num">
                                      <p:cBhvr>
                                        <p:cTn id="72" dur="500" decel="50000" fill="hold">
                                          <p:stCondLst>
                                            <p:cond delay="0"/>
                                          </p:stCondLst>
                                        </p:cTn>
                                        <p:tgtEl>
                                          <p:spTgt spid="21510"/>
                                        </p:tgtEl>
                                        <p:attrNameLst>
                                          <p:attrName>ppt_y</p:attrName>
                                        </p:attrNameLst>
                                      </p:cBhvr>
                                      <p:tavLst>
                                        <p:tav tm="0">
                                          <p:val>
                                            <p:strVal val="#ppt_y-.2"/>
                                          </p:val>
                                        </p:tav>
                                        <p:tav tm="100000">
                                          <p:val>
                                            <p:strVal val="#ppt_y+.1"/>
                                          </p:val>
                                        </p:tav>
                                      </p:tavLst>
                                    </p:anim>
                                    <p:anim calcmode="lin" valueType="num">
                                      <p:cBhvr>
                                        <p:cTn id="73" dur="500" accel="50000" fill="hold">
                                          <p:stCondLst>
                                            <p:cond delay="500"/>
                                          </p:stCondLst>
                                        </p:cTn>
                                        <p:tgtEl>
                                          <p:spTgt spid="21510"/>
                                        </p:tgtEl>
                                        <p:attrNameLst>
                                          <p:attrName>ppt_y</p:attrName>
                                        </p:attrNameLst>
                                      </p:cBhvr>
                                      <p:tavLst>
                                        <p:tav tm="0">
                                          <p:val>
                                            <p:strVal val="#ppt_y+.1"/>
                                          </p:val>
                                        </p:tav>
                                        <p:tav tm="100000">
                                          <p:val>
                                            <p:strVal val="#ppt_y"/>
                                          </p:val>
                                        </p:tav>
                                      </p:tavLst>
                                    </p:anim>
                                    <p:animEffect transition="in" filter="fade">
                                      <p:cBhvr>
                                        <p:cTn id="74" dur="1000" decel="50000">
                                          <p:stCondLst>
                                            <p:cond delay="0"/>
                                          </p:stCondLst>
                                        </p:cTn>
                                        <p:tgtEl>
                                          <p:spTgt spid="215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How did Pennsylvania start?</a:t>
            </a:r>
            <a:endParaRPr lang="en-US" dirty="0"/>
          </a:p>
        </p:txBody>
      </p:sp>
      <p:sp>
        <p:nvSpPr>
          <p:cNvPr id="3" name="Content Placeholder 2"/>
          <p:cNvSpPr>
            <a:spLocks noGrp="1"/>
          </p:cNvSpPr>
          <p:nvPr>
            <p:ph idx="1"/>
          </p:nvPr>
        </p:nvSpPr>
        <p:spPr>
          <a:xfrm>
            <a:off x="3429000" y="1371600"/>
            <a:ext cx="5562600" cy="5075237"/>
          </a:xfrm>
        </p:spPr>
        <p:txBody>
          <a:bodyPr>
            <a:normAutofit fontScale="92500" lnSpcReduction="20000"/>
          </a:bodyPr>
          <a:lstStyle/>
          <a:p>
            <a:r>
              <a:rPr lang="en-US" dirty="0" smtClean="0"/>
              <a:t>The king owed William’s father money but the king had no money to repay the debt. After William’s father died, he gave William a land grant as payment for the debt. </a:t>
            </a:r>
          </a:p>
          <a:p>
            <a:r>
              <a:rPr lang="en-US" dirty="0" smtClean="0"/>
              <a:t>Penn had already been thinking of a colony where people did not have to fear religious persecution. </a:t>
            </a:r>
          </a:p>
          <a:p>
            <a:r>
              <a:rPr lang="en-US" dirty="0" smtClean="0"/>
              <a:t>He began his “</a:t>
            </a:r>
            <a:r>
              <a:rPr lang="en-US" b="1" u="sng" dirty="0" smtClean="0"/>
              <a:t>Holy Experiment</a:t>
            </a:r>
            <a:r>
              <a:rPr lang="en-US" dirty="0" smtClean="0"/>
              <a:t>”</a:t>
            </a:r>
            <a:endParaRPr lang="en-US" dirty="0"/>
          </a:p>
        </p:txBody>
      </p:sp>
      <p:pic>
        <p:nvPicPr>
          <p:cNvPr id="23554" name="Picture 2" descr="http://www.ushistory.org/penn/images/portrait.jpg"/>
          <p:cNvPicPr>
            <a:picLocks noChangeAspect="1" noChangeArrowheads="1"/>
          </p:cNvPicPr>
          <p:nvPr/>
        </p:nvPicPr>
        <p:blipFill>
          <a:blip r:embed="rId3" cstate="print"/>
          <a:srcRect/>
          <a:stretch>
            <a:fillRect/>
          </a:stretch>
        </p:blipFill>
        <p:spPr bwMode="auto">
          <a:xfrm>
            <a:off x="152400" y="1447800"/>
            <a:ext cx="3381375" cy="41606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par>
                                <p:cTn id="8" presetID="25" presetClass="entr" presetSubtype="0" fill="hold" nodeType="withEffect">
                                  <p:stCondLst>
                                    <p:cond delay="0"/>
                                  </p:stCondLst>
                                  <p:childTnLst>
                                    <p:set>
                                      <p:cBhvr>
                                        <p:cTn id="9" dur="1" fill="hold">
                                          <p:stCondLst>
                                            <p:cond delay="0"/>
                                          </p:stCondLst>
                                        </p:cTn>
                                        <p:tgtEl>
                                          <p:spTgt spid="23554"/>
                                        </p:tgtEl>
                                        <p:attrNameLst>
                                          <p:attrName>style.visibility</p:attrName>
                                        </p:attrNameLst>
                                      </p:cBhvr>
                                      <p:to>
                                        <p:strVal val="visible"/>
                                      </p:to>
                                    </p:set>
                                    <p:anim calcmode="lin" valueType="num">
                                      <p:cBhvr>
                                        <p:cTn id="10" dur="500" decel="50000" fill="hold">
                                          <p:stCondLst>
                                            <p:cond delay="0"/>
                                          </p:stCondLst>
                                        </p:cTn>
                                        <p:tgtEl>
                                          <p:spTgt spid="23554"/>
                                        </p:tgtEl>
                                        <p:attrNameLst>
                                          <p:attrName>style.rotation</p:attrName>
                                        </p:attrNameLst>
                                      </p:cBhvr>
                                      <p:tavLst>
                                        <p:tav tm="0">
                                          <p:val>
                                            <p:fltVal val="-90"/>
                                          </p:val>
                                        </p:tav>
                                        <p:tav tm="100000">
                                          <p:val>
                                            <p:fltVal val="0"/>
                                          </p:val>
                                        </p:tav>
                                      </p:tavLst>
                                    </p:anim>
                                    <p:anim calcmode="lin" valueType="num">
                                      <p:cBhvr>
                                        <p:cTn id="11" dur="500" decel="50000" fill="hold">
                                          <p:stCondLst>
                                            <p:cond delay="0"/>
                                          </p:stCondLst>
                                        </p:cTn>
                                        <p:tgtEl>
                                          <p:spTgt spid="23554"/>
                                        </p:tgtEl>
                                        <p:attrNameLst>
                                          <p:attrName>ppt_w</p:attrName>
                                        </p:attrNameLst>
                                      </p:cBhvr>
                                      <p:tavLst>
                                        <p:tav tm="0">
                                          <p:val>
                                            <p:strVal val="#ppt_w"/>
                                          </p:val>
                                        </p:tav>
                                        <p:tav tm="100000">
                                          <p:val>
                                            <p:strVal val="#ppt_w*.05"/>
                                          </p:val>
                                        </p:tav>
                                      </p:tavLst>
                                    </p:anim>
                                    <p:anim calcmode="lin" valueType="num">
                                      <p:cBhvr>
                                        <p:cTn id="12" dur="500" accel="50000" fill="hold">
                                          <p:stCondLst>
                                            <p:cond delay="500"/>
                                          </p:stCondLst>
                                        </p:cTn>
                                        <p:tgtEl>
                                          <p:spTgt spid="23554"/>
                                        </p:tgtEl>
                                        <p:attrNameLst>
                                          <p:attrName>ppt_w</p:attrName>
                                        </p:attrNameLst>
                                      </p:cBhvr>
                                      <p:tavLst>
                                        <p:tav tm="0">
                                          <p:val>
                                            <p:strVal val="#ppt_w*.05"/>
                                          </p:val>
                                        </p:tav>
                                        <p:tav tm="100000">
                                          <p:val>
                                            <p:strVal val="#ppt_w"/>
                                          </p:val>
                                        </p:tav>
                                      </p:tavLst>
                                    </p:anim>
                                    <p:anim calcmode="lin" valueType="num">
                                      <p:cBhvr>
                                        <p:cTn id="13" dur="1000" fill="hold"/>
                                        <p:tgtEl>
                                          <p:spTgt spid="23554"/>
                                        </p:tgtEl>
                                        <p:attrNameLst>
                                          <p:attrName>ppt_h</p:attrName>
                                        </p:attrNameLst>
                                      </p:cBhvr>
                                      <p:tavLst>
                                        <p:tav tm="0">
                                          <p:val>
                                            <p:strVal val="#ppt_h"/>
                                          </p:val>
                                        </p:tav>
                                        <p:tav tm="100000">
                                          <p:val>
                                            <p:strVal val="#ppt_h"/>
                                          </p:val>
                                        </p:tav>
                                      </p:tavLst>
                                    </p:anim>
                                    <p:anim calcmode="lin" valueType="num">
                                      <p:cBhvr>
                                        <p:cTn id="14" dur="500" decel="50000" fill="hold">
                                          <p:stCondLst>
                                            <p:cond delay="0"/>
                                          </p:stCondLst>
                                        </p:cTn>
                                        <p:tgtEl>
                                          <p:spTgt spid="23554"/>
                                        </p:tgtEl>
                                        <p:attrNameLst>
                                          <p:attrName>ppt_x</p:attrName>
                                        </p:attrNameLst>
                                      </p:cBhvr>
                                      <p:tavLst>
                                        <p:tav tm="0">
                                          <p:val>
                                            <p:strVal val="#ppt_x+.4"/>
                                          </p:val>
                                        </p:tav>
                                        <p:tav tm="100000">
                                          <p:val>
                                            <p:strVal val="#ppt_x"/>
                                          </p:val>
                                        </p:tav>
                                      </p:tavLst>
                                    </p:anim>
                                    <p:anim calcmode="lin" valueType="num">
                                      <p:cBhvr>
                                        <p:cTn id="15" dur="500" decel="50000" fill="hold">
                                          <p:stCondLst>
                                            <p:cond delay="0"/>
                                          </p:stCondLst>
                                        </p:cTn>
                                        <p:tgtEl>
                                          <p:spTgt spid="23554"/>
                                        </p:tgtEl>
                                        <p:attrNameLst>
                                          <p:attrName>ppt_y</p:attrName>
                                        </p:attrNameLst>
                                      </p:cBhvr>
                                      <p:tavLst>
                                        <p:tav tm="0">
                                          <p:val>
                                            <p:strVal val="#ppt_y-.2"/>
                                          </p:val>
                                        </p:tav>
                                        <p:tav tm="100000">
                                          <p:val>
                                            <p:strVal val="#ppt_y+.1"/>
                                          </p:val>
                                        </p:tav>
                                      </p:tavLst>
                                    </p:anim>
                                    <p:anim calcmode="lin" valueType="num">
                                      <p:cBhvr>
                                        <p:cTn id="16" dur="500" accel="50000" fill="hold">
                                          <p:stCondLst>
                                            <p:cond delay="500"/>
                                          </p:stCondLst>
                                        </p:cTn>
                                        <p:tgtEl>
                                          <p:spTgt spid="23554"/>
                                        </p:tgtEl>
                                        <p:attrNameLst>
                                          <p:attrName>ppt_y</p:attrName>
                                        </p:attrNameLst>
                                      </p:cBhvr>
                                      <p:tavLst>
                                        <p:tav tm="0">
                                          <p:val>
                                            <p:strVal val="#ppt_y+.1"/>
                                          </p:val>
                                        </p:tav>
                                        <p:tav tm="100000">
                                          <p:val>
                                            <p:strVal val="#ppt_y"/>
                                          </p:val>
                                        </p:tav>
                                      </p:tavLst>
                                    </p:anim>
                                    <p:animEffect transition="in" filter="fade">
                                      <p:cBhvr>
                                        <p:cTn id="17" dur="1000" decel="50000">
                                          <p:stCondLst>
                                            <p:cond delay="0"/>
                                          </p:stCondLst>
                                        </p:cTn>
                                        <p:tgtEl>
                                          <p:spTgt spid="23554"/>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dissolve">
                                      <p:cBhvr>
                                        <p:cTn id="22" dur="5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dissolve">
                                      <p:cBhvr>
                                        <p:cTn id="2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How hard is it to start a colony?</a:t>
            </a:r>
            <a:endParaRPr lang="en-US" dirty="0"/>
          </a:p>
        </p:txBody>
      </p:sp>
      <p:sp>
        <p:nvSpPr>
          <p:cNvPr id="3" name="Content Placeholder 2"/>
          <p:cNvSpPr>
            <a:spLocks noGrp="1"/>
          </p:cNvSpPr>
          <p:nvPr>
            <p:ph idx="1"/>
          </p:nvPr>
        </p:nvSpPr>
        <p:spPr>
          <a:xfrm>
            <a:off x="304800" y="1554163"/>
            <a:ext cx="8686800" cy="3094037"/>
          </a:xfrm>
        </p:spPr>
        <p:txBody>
          <a:bodyPr>
            <a:normAutofit fontScale="77500" lnSpcReduction="20000"/>
          </a:bodyPr>
          <a:lstStyle/>
          <a:p>
            <a:r>
              <a:rPr lang="en-US" dirty="0" smtClean="0"/>
              <a:t>Penn sent a small group of Quakers to PA to begin the colony. A year later Penn sailed with 100 other Quakers to join them in PA. </a:t>
            </a:r>
          </a:p>
          <a:p>
            <a:r>
              <a:rPr lang="en-US" dirty="0" smtClean="0"/>
              <a:t>The trip took 2 months and all but 30 of the people onboard died. </a:t>
            </a:r>
          </a:p>
          <a:p>
            <a:r>
              <a:rPr lang="en-US" dirty="0" smtClean="0"/>
              <a:t>They arrived in </a:t>
            </a:r>
            <a:r>
              <a:rPr lang="en-US" b="1" u="sng" dirty="0" smtClean="0"/>
              <a:t>PA in November</a:t>
            </a:r>
            <a:r>
              <a:rPr lang="en-US" dirty="0" smtClean="0"/>
              <a:t>. There were only enough </a:t>
            </a:r>
            <a:r>
              <a:rPr lang="en-US" b="1" u="sng" dirty="0" smtClean="0"/>
              <a:t>homes </a:t>
            </a:r>
            <a:r>
              <a:rPr lang="en-US" dirty="0" smtClean="0"/>
              <a:t>to house the original few settlers. Also, the settlers really </a:t>
            </a:r>
            <a:r>
              <a:rPr lang="en-US" b="1" u="sng" dirty="0" smtClean="0"/>
              <a:t>did not know how to hunt or grow food </a:t>
            </a:r>
            <a:r>
              <a:rPr lang="en-US" dirty="0" smtClean="0"/>
              <a:t>in this new land.  </a:t>
            </a:r>
            <a:endParaRPr lang="en-US" dirty="0"/>
          </a:p>
        </p:txBody>
      </p:sp>
      <p:pic>
        <p:nvPicPr>
          <p:cNvPr id="25602" name="Picture 2" descr="http://www.robinsonlibrary.com/america/uslocal/atlantic/pennsylvania/history/graphics/penn3.gif"/>
          <p:cNvPicPr>
            <a:picLocks noChangeAspect="1" noChangeArrowheads="1"/>
          </p:cNvPicPr>
          <p:nvPr/>
        </p:nvPicPr>
        <p:blipFill>
          <a:blip r:embed="rId3" cstate="print"/>
          <a:srcRect/>
          <a:stretch>
            <a:fillRect/>
          </a:stretch>
        </p:blipFill>
        <p:spPr bwMode="auto">
          <a:xfrm>
            <a:off x="4648200" y="4243006"/>
            <a:ext cx="3581400" cy="244430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Who will save the Quakers and Pennsylvania?</a:t>
            </a:r>
            <a:endParaRPr lang="en-US" dirty="0"/>
          </a:p>
        </p:txBody>
      </p:sp>
      <p:sp>
        <p:nvSpPr>
          <p:cNvPr id="3" name="Content Placeholder 2"/>
          <p:cNvSpPr>
            <a:spLocks noGrp="1"/>
          </p:cNvSpPr>
          <p:nvPr>
            <p:ph idx="1"/>
          </p:nvPr>
        </p:nvSpPr>
        <p:spPr/>
        <p:txBody>
          <a:bodyPr/>
          <a:lstStyle/>
          <a:p>
            <a:r>
              <a:rPr lang="en-US" dirty="0" smtClean="0"/>
              <a:t>The </a:t>
            </a:r>
            <a:r>
              <a:rPr lang="en-US" b="1" u="sng" dirty="0" smtClean="0"/>
              <a:t>Delaware Indians </a:t>
            </a:r>
            <a:r>
              <a:rPr lang="en-US" dirty="0" smtClean="0"/>
              <a:t>come to their rescue! </a:t>
            </a:r>
            <a:endParaRPr lang="en-US" dirty="0"/>
          </a:p>
        </p:txBody>
      </p:sp>
      <p:pic>
        <p:nvPicPr>
          <p:cNvPr id="24578" name="Picture 2" descr="http://www.statesymbolsusa.org/IMAGES/Pennsylvania/William-Penn-Indians.jpg"/>
          <p:cNvPicPr>
            <a:picLocks noChangeAspect="1" noChangeArrowheads="1"/>
          </p:cNvPicPr>
          <p:nvPr/>
        </p:nvPicPr>
        <p:blipFill>
          <a:blip r:embed="rId3" cstate="print"/>
          <a:srcRect/>
          <a:stretch>
            <a:fillRect/>
          </a:stretch>
        </p:blipFill>
        <p:spPr bwMode="auto">
          <a:xfrm>
            <a:off x="1371600" y="2286000"/>
            <a:ext cx="6324600" cy="439393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par>
                                <p:cTn id="8" presetID="25" presetClass="entr" presetSubtype="0" fill="hold" nodeType="withEffect">
                                  <p:stCondLst>
                                    <p:cond delay="0"/>
                                  </p:stCondLst>
                                  <p:childTnLst>
                                    <p:set>
                                      <p:cBhvr>
                                        <p:cTn id="9" dur="1" fill="hold">
                                          <p:stCondLst>
                                            <p:cond delay="0"/>
                                          </p:stCondLst>
                                        </p:cTn>
                                        <p:tgtEl>
                                          <p:spTgt spid="24578"/>
                                        </p:tgtEl>
                                        <p:attrNameLst>
                                          <p:attrName>style.visibility</p:attrName>
                                        </p:attrNameLst>
                                      </p:cBhvr>
                                      <p:to>
                                        <p:strVal val="visible"/>
                                      </p:to>
                                    </p:set>
                                    <p:anim calcmode="lin" valueType="num">
                                      <p:cBhvr>
                                        <p:cTn id="10" dur="500" decel="50000" fill="hold">
                                          <p:stCondLst>
                                            <p:cond delay="0"/>
                                          </p:stCondLst>
                                        </p:cTn>
                                        <p:tgtEl>
                                          <p:spTgt spid="24578"/>
                                        </p:tgtEl>
                                        <p:attrNameLst>
                                          <p:attrName>style.rotation</p:attrName>
                                        </p:attrNameLst>
                                      </p:cBhvr>
                                      <p:tavLst>
                                        <p:tav tm="0">
                                          <p:val>
                                            <p:fltVal val="-90"/>
                                          </p:val>
                                        </p:tav>
                                        <p:tav tm="100000">
                                          <p:val>
                                            <p:fltVal val="0"/>
                                          </p:val>
                                        </p:tav>
                                      </p:tavLst>
                                    </p:anim>
                                    <p:anim calcmode="lin" valueType="num">
                                      <p:cBhvr>
                                        <p:cTn id="11" dur="500" decel="50000" fill="hold">
                                          <p:stCondLst>
                                            <p:cond delay="0"/>
                                          </p:stCondLst>
                                        </p:cTn>
                                        <p:tgtEl>
                                          <p:spTgt spid="24578"/>
                                        </p:tgtEl>
                                        <p:attrNameLst>
                                          <p:attrName>ppt_w</p:attrName>
                                        </p:attrNameLst>
                                      </p:cBhvr>
                                      <p:tavLst>
                                        <p:tav tm="0">
                                          <p:val>
                                            <p:strVal val="#ppt_w"/>
                                          </p:val>
                                        </p:tav>
                                        <p:tav tm="100000">
                                          <p:val>
                                            <p:strVal val="#ppt_w*.05"/>
                                          </p:val>
                                        </p:tav>
                                      </p:tavLst>
                                    </p:anim>
                                    <p:anim calcmode="lin" valueType="num">
                                      <p:cBhvr>
                                        <p:cTn id="12" dur="500" accel="50000" fill="hold">
                                          <p:stCondLst>
                                            <p:cond delay="500"/>
                                          </p:stCondLst>
                                        </p:cTn>
                                        <p:tgtEl>
                                          <p:spTgt spid="24578"/>
                                        </p:tgtEl>
                                        <p:attrNameLst>
                                          <p:attrName>ppt_w</p:attrName>
                                        </p:attrNameLst>
                                      </p:cBhvr>
                                      <p:tavLst>
                                        <p:tav tm="0">
                                          <p:val>
                                            <p:strVal val="#ppt_w*.05"/>
                                          </p:val>
                                        </p:tav>
                                        <p:tav tm="100000">
                                          <p:val>
                                            <p:strVal val="#ppt_w"/>
                                          </p:val>
                                        </p:tav>
                                      </p:tavLst>
                                    </p:anim>
                                    <p:anim calcmode="lin" valueType="num">
                                      <p:cBhvr>
                                        <p:cTn id="13" dur="1000" fill="hold"/>
                                        <p:tgtEl>
                                          <p:spTgt spid="24578"/>
                                        </p:tgtEl>
                                        <p:attrNameLst>
                                          <p:attrName>ppt_h</p:attrName>
                                        </p:attrNameLst>
                                      </p:cBhvr>
                                      <p:tavLst>
                                        <p:tav tm="0">
                                          <p:val>
                                            <p:strVal val="#ppt_h"/>
                                          </p:val>
                                        </p:tav>
                                        <p:tav tm="100000">
                                          <p:val>
                                            <p:strVal val="#ppt_h"/>
                                          </p:val>
                                        </p:tav>
                                      </p:tavLst>
                                    </p:anim>
                                    <p:anim calcmode="lin" valueType="num">
                                      <p:cBhvr>
                                        <p:cTn id="14" dur="500" decel="50000" fill="hold">
                                          <p:stCondLst>
                                            <p:cond delay="0"/>
                                          </p:stCondLst>
                                        </p:cTn>
                                        <p:tgtEl>
                                          <p:spTgt spid="24578"/>
                                        </p:tgtEl>
                                        <p:attrNameLst>
                                          <p:attrName>ppt_x</p:attrName>
                                        </p:attrNameLst>
                                      </p:cBhvr>
                                      <p:tavLst>
                                        <p:tav tm="0">
                                          <p:val>
                                            <p:strVal val="#ppt_x+.4"/>
                                          </p:val>
                                        </p:tav>
                                        <p:tav tm="100000">
                                          <p:val>
                                            <p:strVal val="#ppt_x"/>
                                          </p:val>
                                        </p:tav>
                                      </p:tavLst>
                                    </p:anim>
                                    <p:anim calcmode="lin" valueType="num">
                                      <p:cBhvr>
                                        <p:cTn id="15" dur="500" decel="50000" fill="hold">
                                          <p:stCondLst>
                                            <p:cond delay="0"/>
                                          </p:stCondLst>
                                        </p:cTn>
                                        <p:tgtEl>
                                          <p:spTgt spid="24578"/>
                                        </p:tgtEl>
                                        <p:attrNameLst>
                                          <p:attrName>ppt_y</p:attrName>
                                        </p:attrNameLst>
                                      </p:cBhvr>
                                      <p:tavLst>
                                        <p:tav tm="0">
                                          <p:val>
                                            <p:strVal val="#ppt_y-.2"/>
                                          </p:val>
                                        </p:tav>
                                        <p:tav tm="100000">
                                          <p:val>
                                            <p:strVal val="#ppt_y+.1"/>
                                          </p:val>
                                        </p:tav>
                                      </p:tavLst>
                                    </p:anim>
                                    <p:anim calcmode="lin" valueType="num">
                                      <p:cBhvr>
                                        <p:cTn id="16" dur="500" accel="50000" fill="hold">
                                          <p:stCondLst>
                                            <p:cond delay="500"/>
                                          </p:stCondLst>
                                        </p:cTn>
                                        <p:tgtEl>
                                          <p:spTgt spid="24578"/>
                                        </p:tgtEl>
                                        <p:attrNameLst>
                                          <p:attrName>ppt_y</p:attrName>
                                        </p:attrNameLst>
                                      </p:cBhvr>
                                      <p:tavLst>
                                        <p:tav tm="0">
                                          <p:val>
                                            <p:strVal val="#ppt_y+.1"/>
                                          </p:val>
                                        </p:tav>
                                        <p:tav tm="100000">
                                          <p:val>
                                            <p:strVal val="#ppt_y"/>
                                          </p:val>
                                        </p:tav>
                                      </p:tavLst>
                                    </p:anim>
                                    <p:animEffect transition="in" filter="fade">
                                      <p:cBhvr>
                                        <p:cTn id="17" dur="1000" decel="50000">
                                          <p:stCondLst>
                                            <p:cond delay="0"/>
                                          </p:stCondLst>
                                        </p:cTn>
                                        <p:tgtEl>
                                          <p:spTgt spid="245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How does Penn Chose</a:t>
            </a:r>
            <a:br>
              <a:rPr lang="en-US" dirty="0" smtClean="0"/>
            </a:br>
            <a:r>
              <a:rPr lang="en-US" dirty="0" smtClean="0"/>
              <a:t> to deal with the natives?</a:t>
            </a:r>
            <a:endParaRPr lang="en-US" dirty="0"/>
          </a:p>
        </p:txBody>
      </p:sp>
      <p:sp>
        <p:nvSpPr>
          <p:cNvPr id="3" name="Content Placeholder 2"/>
          <p:cNvSpPr>
            <a:spLocks noGrp="1"/>
          </p:cNvSpPr>
          <p:nvPr>
            <p:ph idx="1"/>
          </p:nvPr>
        </p:nvSpPr>
        <p:spPr>
          <a:xfrm>
            <a:off x="304800" y="1554163"/>
            <a:ext cx="8686800" cy="2789238"/>
          </a:xfrm>
        </p:spPr>
        <p:txBody>
          <a:bodyPr/>
          <a:lstStyle/>
          <a:p>
            <a:r>
              <a:rPr lang="en-US" dirty="0" smtClean="0"/>
              <a:t>Penn decides to </a:t>
            </a:r>
            <a:r>
              <a:rPr lang="en-US" b="1" u="sng" dirty="0" smtClean="0"/>
              <a:t>pay</a:t>
            </a:r>
            <a:r>
              <a:rPr lang="en-US" dirty="0" smtClean="0"/>
              <a:t> the Native Americans </a:t>
            </a:r>
            <a:r>
              <a:rPr lang="en-US" b="1" u="sng" dirty="0" smtClean="0"/>
              <a:t>for the land </a:t>
            </a:r>
            <a:r>
              <a:rPr lang="en-US" dirty="0" smtClean="0"/>
              <a:t>that he was given by the King of England. This would be land that most Europeans would already consider rightfully theirs!</a:t>
            </a:r>
            <a:endParaRPr lang="en-US" dirty="0"/>
          </a:p>
        </p:txBody>
      </p:sp>
      <p:pic>
        <p:nvPicPr>
          <p:cNvPr id="26626" name="Picture 2" descr="http://www.worldandi.com/newhome/public/2003/august/graphics/clpub33.jpg"/>
          <p:cNvPicPr>
            <a:picLocks noChangeAspect="1" noChangeArrowheads="1"/>
          </p:cNvPicPr>
          <p:nvPr/>
        </p:nvPicPr>
        <p:blipFill>
          <a:blip r:embed="rId3" cstate="print"/>
          <a:srcRect/>
          <a:stretch>
            <a:fillRect/>
          </a:stretch>
        </p:blipFill>
        <p:spPr bwMode="auto">
          <a:xfrm>
            <a:off x="3352800" y="3560064"/>
            <a:ext cx="4343400" cy="312724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par>
                                <p:cTn id="8" presetID="25" presetClass="entr" presetSubtype="0" fill="hold" nodeType="withEffect">
                                  <p:stCondLst>
                                    <p:cond delay="0"/>
                                  </p:stCondLst>
                                  <p:childTnLst>
                                    <p:set>
                                      <p:cBhvr>
                                        <p:cTn id="9" dur="1" fill="hold">
                                          <p:stCondLst>
                                            <p:cond delay="0"/>
                                          </p:stCondLst>
                                        </p:cTn>
                                        <p:tgtEl>
                                          <p:spTgt spid="26626"/>
                                        </p:tgtEl>
                                        <p:attrNameLst>
                                          <p:attrName>style.visibility</p:attrName>
                                        </p:attrNameLst>
                                      </p:cBhvr>
                                      <p:to>
                                        <p:strVal val="visible"/>
                                      </p:to>
                                    </p:set>
                                    <p:anim calcmode="lin" valueType="num">
                                      <p:cBhvr>
                                        <p:cTn id="10" dur="500" decel="50000" fill="hold">
                                          <p:stCondLst>
                                            <p:cond delay="0"/>
                                          </p:stCondLst>
                                        </p:cTn>
                                        <p:tgtEl>
                                          <p:spTgt spid="26626"/>
                                        </p:tgtEl>
                                        <p:attrNameLst>
                                          <p:attrName>style.rotation</p:attrName>
                                        </p:attrNameLst>
                                      </p:cBhvr>
                                      <p:tavLst>
                                        <p:tav tm="0">
                                          <p:val>
                                            <p:fltVal val="-90"/>
                                          </p:val>
                                        </p:tav>
                                        <p:tav tm="100000">
                                          <p:val>
                                            <p:fltVal val="0"/>
                                          </p:val>
                                        </p:tav>
                                      </p:tavLst>
                                    </p:anim>
                                    <p:anim calcmode="lin" valueType="num">
                                      <p:cBhvr>
                                        <p:cTn id="11" dur="500" decel="50000" fill="hold">
                                          <p:stCondLst>
                                            <p:cond delay="0"/>
                                          </p:stCondLst>
                                        </p:cTn>
                                        <p:tgtEl>
                                          <p:spTgt spid="26626"/>
                                        </p:tgtEl>
                                        <p:attrNameLst>
                                          <p:attrName>ppt_w</p:attrName>
                                        </p:attrNameLst>
                                      </p:cBhvr>
                                      <p:tavLst>
                                        <p:tav tm="0">
                                          <p:val>
                                            <p:strVal val="#ppt_w"/>
                                          </p:val>
                                        </p:tav>
                                        <p:tav tm="100000">
                                          <p:val>
                                            <p:strVal val="#ppt_w*.05"/>
                                          </p:val>
                                        </p:tav>
                                      </p:tavLst>
                                    </p:anim>
                                    <p:anim calcmode="lin" valueType="num">
                                      <p:cBhvr>
                                        <p:cTn id="12" dur="500" accel="50000" fill="hold">
                                          <p:stCondLst>
                                            <p:cond delay="500"/>
                                          </p:stCondLst>
                                        </p:cTn>
                                        <p:tgtEl>
                                          <p:spTgt spid="26626"/>
                                        </p:tgtEl>
                                        <p:attrNameLst>
                                          <p:attrName>ppt_w</p:attrName>
                                        </p:attrNameLst>
                                      </p:cBhvr>
                                      <p:tavLst>
                                        <p:tav tm="0">
                                          <p:val>
                                            <p:strVal val="#ppt_w*.05"/>
                                          </p:val>
                                        </p:tav>
                                        <p:tav tm="100000">
                                          <p:val>
                                            <p:strVal val="#ppt_w"/>
                                          </p:val>
                                        </p:tav>
                                      </p:tavLst>
                                    </p:anim>
                                    <p:anim calcmode="lin" valueType="num">
                                      <p:cBhvr>
                                        <p:cTn id="13" dur="1000" fill="hold"/>
                                        <p:tgtEl>
                                          <p:spTgt spid="26626"/>
                                        </p:tgtEl>
                                        <p:attrNameLst>
                                          <p:attrName>ppt_h</p:attrName>
                                        </p:attrNameLst>
                                      </p:cBhvr>
                                      <p:tavLst>
                                        <p:tav tm="0">
                                          <p:val>
                                            <p:strVal val="#ppt_h"/>
                                          </p:val>
                                        </p:tav>
                                        <p:tav tm="100000">
                                          <p:val>
                                            <p:strVal val="#ppt_h"/>
                                          </p:val>
                                        </p:tav>
                                      </p:tavLst>
                                    </p:anim>
                                    <p:anim calcmode="lin" valueType="num">
                                      <p:cBhvr>
                                        <p:cTn id="14" dur="500" decel="50000" fill="hold">
                                          <p:stCondLst>
                                            <p:cond delay="0"/>
                                          </p:stCondLst>
                                        </p:cTn>
                                        <p:tgtEl>
                                          <p:spTgt spid="26626"/>
                                        </p:tgtEl>
                                        <p:attrNameLst>
                                          <p:attrName>ppt_x</p:attrName>
                                        </p:attrNameLst>
                                      </p:cBhvr>
                                      <p:tavLst>
                                        <p:tav tm="0">
                                          <p:val>
                                            <p:strVal val="#ppt_x+.4"/>
                                          </p:val>
                                        </p:tav>
                                        <p:tav tm="100000">
                                          <p:val>
                                            <p:strVal val="#ppt_x"/>
                                          </p:val>
                                        </p:tav>
                                      </p:tavLst>
                                    </p:anim>
                                    <p:anim calcmode="lin" valueType="num">
                                      <p:cBhvr>
                                        <p:cTn id="15" dur="500" decel="50000" fill="hold">
                                          <p:stCondLst>
                                            <p:cond delay="0"/>
                                          </p:stCondLst>
                                        </p:cTn>
                                        <p:tgtEl>
                                          <p:spTgt spid="26626"/>
                                        </p:tgtEl>
                                        <p:attrNameLst>
                                          <p:attrName>ppt_y</p:attrName>
                                        </p:attrNameLst>
                                      </p:cBhvr>
                                      <p:tavLst>
                                        <p:tav tm="0">
                                          <p:val>
                                            <p:strVal val="#ppt_y-.2"/>
                                          </p:val>
                                        </p:tav>
                                        <p:tav tm="100000">
                                          <p:val>
                                            <p:strVal val="#ppt_y+.1"/>
                                          </p:val>
                                        </p:tav>
                                      </p:tavLst>
                                    </p:anim>
                                    <p:anim calcmode="lin" valueType="num">
                                      <p:cBhvr>
                                        <p:cTn id="16" dur="500" accel="50000" fill="hold">
                                          <p:stCondLst>
                                            <p:cond delay="500"/>
                                          </p:stCondLst>
                                        </p:cTn>
                                        <p:tgtEl>
                                          <p:spTgt spid="26626"/>
                                        </p:tgtEl>
                                        <p:attrNameLst>
                                          <p:attrName>ppt_y</p:attrName>
                                        </p:attrNameLst>
                                      </p:cBhvr>
                                      <p:tavLst>
                                        <p:tav tm="0">
                                          <p:val>
                                            <p:strVal val="#ppt_y+.1"/>
                                          </p:val>
                                        </p:tav>
                                        <p:tav tm="100000">
                                          <p:val>
                                            <p:strVal val="#ppt_y"/>
                                          </p:val>
                                        </p:tav>
                                      </p:tavLst>
                                    </p:anim>
                                    <p:animEffect transition="in" filter="fade">
                                      <p:cBhvr>
                                        <p:cTn id="17" dur="1000" decel="50000">
                                          <p:stCondLst>
                                            <p:cond delay="0"/>
                                          </p:stCondLst>
                                        </p:cTn>
                                        <p:tgtEl>
                                          <p:spTgt spid="266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457200"/>
            <a:ext cx="8686800" cy="609600"/>
          </a:xfrm>
        </p:spPr>
        <p:txBody>
          <a:bodyPr>
            <a:noAutofit/>
          </a:bodyPr>
          <a:lstStyle/>
          <a:p>
            <a:pPr algn="ctr"/>
            <a:r>
              <a:rPr lang="en-US" sz="2800" dirty="0" smtClean="0"/>
              <a:t>Did the leaders of pa after penn deal with the Native Americans As well as he did?</a:t>
            </a:r>
            <a:endParaRPr lang="en-US" sz="2800" dirty="0"/>
          </a:p>
        </p:txBody>
      </p:sp>
      <p:sp>
        <p:nvSpPr>
          <p:cNvPr id="3" name="Content Placeholder 2"/>
          <p:cNvSpPr>
            <a:spLocks noGrp="1"/>
          </p:cNvSpPr>
          <p:nvPr>
            <p:ph idx="1"/>
          </p:nvPr>
        </p:nvSpPr>
        <p:spPr>
          <a:xfrm>
            <a:off x="304800" y="1554163"/>
            <a:ext cx="8686800" cy="2103438"/>
          </a:xfrm>
        </p:spPr>
        <p:txBody>
          <a:bodyPr/>
          <a:lstStyle/>
          <a:p>
            <a:r>
              <a:rPr lang="en-US" dirty="0" smtClean="0"/>
              <a:t>NO! Penn’s sons tricked the Delaware Indians into giving up more land than had been intended through the use of the </a:t>
            </a:r>
            <a:r>
              <a:rPr lang="en-US" b="1" u="sng" dirty="0" smtClean="0"/>
              <a:t>Walking Purchase. </a:t>
            </a:r>
            <a:endParaRPr lang="en-US" b="1" u="sng" dirty="0"/>
          </a:p>
        </p:txBody>
      </p:sp>
      <p:pic>
        <p:nvPicPr>
          <p:cNvPr id="29698" name="Picture 2" descr="http://www.hmdb.org/Photos/42/Photo42830.jpg"/>
          <p:cNvPicPr>
            <a:picLocks noChangeAspect="1" noChangeArrowheads="1"/>
          </p:cNvPicPr>
          <p:nvPr/>
        </p:nvPicPr>
        <p:blipFill>
          <a:blip r:embed="rId3" cstate="print"/>
          <a:srcRect l="16000"/>
          <a:stretch>
            <a:fillRect/>
          </a:stretch>
        </p:blipFill>
        <p:spPr bwMode="auto">
          <a:xfrm>
            <a:off x="762000" y="3581400"/>
            <a:ext cx="3486912" cy="3113314"/>
          </a:xfrm>
          <a:prstGeom prst="rect">
            <a:avLst/>
          </a:prstGeom>
          <a:noFill/>
        </p:spPr>
      </p:pic>
      <p:pic>
        <p:nvPicPr>
          <p:cNvPr id="29700" name="Picture 4" descr="http://pvr-405.smugmug.com/Motorcycles/20-Eleven/i-P2x8rpC/0/L/DSCN2075-L.jpg"/>
          <p:cNvPicPr>
            <a:picLocks noChangeAspect="1" noChangeArrowheads="1"/>
          </p:cNvPicPr>
          <p:nvPr/>
        </p:nvPicPr>
        <p:blipFill>
          <a:blip r:embed="rId4" cstate="print"/>
          <a:srcRect r="35000"/>
          <a:stretch>
            <a:fillRect/>
          </a:stretch>
        </p:blipFill>
        <p:spPr bwMode="auto">
          <a:xfrm>
            <a:off x="5334000" y="3124200"/>
            <a:ext cx="3103880" cy="35814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5" presetClass="entr" presetSubtype="0" fill="hold" nodeType="clickEffect">
                                  <p:stCondLst>
                                    <p:cond delay="0"/>
                                  </p:stCondLst>
                                  <p:childTnLst>
                                    <p:set>
                                      <p:cBhvr>
                                        <p:cTn id="11" dur="1" fill="hold">
                                          <p:stCondLst>
                                            <p:cond delay="0"/>
                                          </p:stCondLst>
                                        </p:cTn>
                                        <p:tgtEl>
                                          <p:spTgt spid="29698"/>
                                        </p:tgtEl>
                                        <p:attrNameLst>
                                          <p:attrName>style.visibility</p:attrName>
                                        </p:attrNameLst>
                                      </p:cBhvr>
                                      <p:to>
                                        <p:strVal val="visible"/>
                                      </p:to>
                                    </p:set>
                                    <p:anim calcmode="lin" valueType="num">
                                      <p:cBhvr>
                                        <p:cTn id="12" dur="500" decel="50000" fill="hold">
                                          <p:stCondLst>
                                            <p:cond delay="0"/>
                                          </p:stCondLst>
                                        </p:cTn>
                                        <p:tgtEl>
                                          <p:spTgt spid="29698"/>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29698"/>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29698"/>
                                        </p:tgtEl>
                                        <p:attrNameLst>
                                          <p:attrName>ppt_w</p:attrName>
                                        </p:attrNameLst>
                                      </p:cBhvr>
                                      <p:tavLst>
                                        <p:tav tm="0">
                                          <p:val>
                                            <p:strVal val="#ppt_w*.05"/>
                                          </p:val>
                                        </p:tav>
                                        <p:tav tm="100000">
                                          <p:val>
                                            <p:strVal val="#ppt_w"/>
                                          </p:val>
                                        </p:tav>
                                      </p:tavLst>
                                    </p:anim>
                                    <p:anim calcmode="lin" valueType="num">
                                      <p:cBhvr>
                                        <p:cTn id="15" dur="1000" fill="hold"/>
                                        <p:tgtEl>
                                          <p:spTgt spid="29698"/>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29698"/>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29698"/>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29698"/>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29698"/>
                                        </p:tgtEl>
                                      </p:cBhvr>
                                    </p:animEffect>
                                  </p:childTnLst>
                                </p:cTn>
                              </p:par>
                              <p:par>
                                <p:cTn id="20" presetID="25" presetClass="entr" presetSubtype="0" fill="hold" nodeType="withEffect">
                                  <p:stCondLst>
                                    <p:cond delay="0"/>
                                  </p:stCondLst>
                                  <p:childTnLst>
                                    <p:set>
                                      <p:cBhvr>
                                        <p:cTn id="21" dur="1" fill="hold">
                                          <p:stCondLst>
                                            <p:cond delay="0"/>
                                          </p:stCondLst>
                                        </p:cTn>
                                        <p:tgtEl>
                                          <p:spTgt spid="29700"/>
                                        </p:tgtEl>
                                        <p:attrNameLst>
                                          <p:attrName>style.visibility</p:attrName>
                                        </p:attrNameLst>
                                      </p:cBhvr>
                                      <p:to>
                                        <p:strVal val="visible"/>
                                      </p:to>
                                    </p:set>
                                    <p:anim calcmode="lin" valueType="num">
                                      <p:cBhvr>
                                        <p:cTn id="22" dur="500" decel="50000" fill="hold">
                                          <p:stCondLst>
                                            <p:cond delay="0"/>
                                          </p:stCondLst>
                                        </p:cTn>
                                        <p:tgtEl>
                                          <p:spTgt spid="29700"/>
                                        </p:tgtEl>
                                        <p:attrNameLst>
                                          <p:attrName>style.rotation</p:attrName>
                                        </p:attrNameLst>
                                      </p:cBhvr>
                                      <p:tavLst>
                                        <p:tav tm="0">
                                          <p:val>
                                            <p:fltVal val="-90"/>
                                          </p:val>
                                        </p:tav>
                                        <p:tav tm="100000">
                                          <p:val>
                                            <p:fltVal val="0"/>
                                          </p:val>
                                        </p:tav>
                                      </p:tavLst>
                                    </p:anim>
                                    <p:anim calcmode="lin" valueType="num">
                                      <p:cBhvr>
                                        <p:cTn id="23" dur="500" decel="50000" fill="hold">
                                          <p:stCondLst>
                                            <p:cond delay="0"/>
                                          </p:stCondLst>
                                        </p:cTn>
                                        <p:tgtEl>
                                          <p:spTgt spid="29700"/>
                                        </p:tgtEl>
                                        <p:attrNameLst>
                                          <p:attrName>ppt_w</p:attrName>
                                        </p:attrNameLst>
                                      </p:cBhvr>
                                      <p:tavLst>
                                        <p:tav tm="0">
                                          <p:val>
                                            <p:strVal val="#ppt_w"/>
                                          </p:val>
                                        </p:tav>
                                        <p:tav tm="100000">
                                          <p:val>
                                            <p:strVal val="#ppt_w*.05"/>
                                          </p:val>
                                        </p:tav>
                                      </p:tavLst>
                                    </p:anim>
                                    <p:anim calcmode="lin" valueType="num">
                                      <p:cBhvr>
                                        <p:cTn id="24" dur="500" accel="50000" fill="hold">
                                          <p:stCondLst>
                                            <p:cond delay="500"/>
                                          </p:stCondLst>
                                        </p:cTn>
                                        <p:tgtEl>
                                          <p:spTgt spid="29700"/>
                                        </p:tgtEl>
                                        <p:attrNameLst>
                                          <p:attrName>ppt_w</p:attrName>
                                        </p:attrNameLst>
                                      </p:cBhvr>
                                      <p:tavLst>
                                        <p:tav tm="0">
                                          <p:val>
                                            <p:strVal val="#ppt_w*.05"/>
                                          </p:val>
                                        </p:tav>
                                        <p:tav tm="100000">
                                          <p:val>
                                            <p:strVal val="#ppt_w"/>
                                          </p:val>
                                        </p:tav>
                                      </p:tavLst>
                                    </p:anim>
                                    <p:anim calcmode="lin" valueType="num">
                                      <p:cBhvr>
                                        <p:cTn id="25" dur="1000" fill="hold"/>
                                        <p:tgtEl>
                                          <p:spTgt spid="29700"/>
                                        </p:tgtEl>
                                        <p:attrNameLst>
                                          <p:attrName>ppt_h</p:attrName>
                                        </p:attrNameLst>
                                      </p:cBhvr>
                                      <p:tavLst>
                                        <p:tav tm="0">
                                          <p:val>
                                            <p:strVal val="#ppt_h"/>
                                          </p:val>
                                        </p:tav>
                                        <p:tav tm="100000">
                                          <p:val>
                                            <p:strVal val="#ppt_h"/>
                                          </p:val>
                                        </p:tav>
                                      </p:tavLst>
                                    </p:anim>
                                    <p:anim calcmode="lin" valueType="num">
                                      <p:cBhvr>
                                        <p:cTn id="26" dur="500" decel="50000" fill="hold">
                                          <p:stCondLst>
                                            <p:cond delay="0"/>
                                          </p:stCondLst>
                                        </p:cTn>
                                        <p:tgtEl>
                                          <p:spTgt spid="29700"/>
                                        </p:tgtEl>
                                        <p:attrNameLst>
                                          <p:attrName>ppt_x</p:attrName>
                                        </p:attrNameLst>
                                      </p:cBhvr>
                                      <p:tavLst>
                                        <p:tav tm="0">
                                          <p:val>
                                            <p:strVal val="#ppt_x+.4"/>
                                          </p:val>
                                        </p:tav>
                                        <p:tav tm="100000">
                                          <p:val>
                                            <p:strVal val="#ppt_x"/>
                                          </p:val>
                                        </p:tav>
                                      </p:tavLst>
                                    </p:anim>
                                    <p:anim calcmode="lin" valueType="num">
                                      <p:cBhvr>
                                        <p:cTn id="27" dur="500" decel="50000" fill="hold">
                                          <p:stCondLst>
                                            <p:cond delay="0"/>
                                          </p:stCondLst>
                                        </p:cTn>
                                        <p:tgtEl>
                                          <p:spTgt spid="29700"/>
                                        </p:tgtEl>
                                        <p:attrNameLst>
                                          <p:attrName>ppt_y</p:attrName>
                                        </p:attrNameLst>
                                      </p:cBhvr>
                                      <p:tavLst>
                                        <p:tav tm="0">
                                          <p:val>
                                            <p:strVal val="#ppt_y-.2"/>
                                          </p:val>
                                        </p:tav>
                                        <p:tav tm="100000">
                                          <p:val>
                                            <p:strVal val="#ppt_y+.1"/>
                                          </p:val>
                                        </p:tav>
                                      </p:tavLst>
                                    </p:anim>
                                    <p:anim calcmode="lin" valueType="num">
                                      <p:cBhvr>
                                        <p:cTn id="28" dur="500" accel="50000" fill="hold">
                                          <p:stCondLst>
                                            <p:cond delay="500"/>
                                          </p:stCondLst>
                                        </p:cTn>
                                        <p:tgtEl>
                                          <p:spTgt spid="29700"/>
                                        </p:tgtEl>
                                        <p:attrNameLst>
                                          <p:attrName>ppt_y</p:attrName>
                                        </p:attrNameLst>
                                      </p:cBhvr>
                                      <p:tavLst>
                                        <p:tav tm="0">
                                          <p:val>
                                            <p:strVal val="#ppt_y+.1"/>
                                          </p:val>
                                        </p:tav>
                                        <p:tav tm="100000">
                                          <p:val>
                                            <p:strVal val="#ppt_y"/>
                                          </p:val>
                                        </p:tav>
                                      </p:tavLst>
                                    </p:anim>
                                    <p:animEffect transition="in" filter="fade">
                                      <p:cBhvr>
                                        <p:cTn id="29" dur="1000" decel="50000">
                                          <p:stCondLst>
                                            <p:cond delay="0"/>
                                          </p:stCondLst>
                                        </p:cTn>
                                        <p:tgtEl>
                                          <p:spTgt spid="297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How much land did they cover in the second walking purchase?</a:t>
            </a:r>
            <a:endParaRPr lang="en-US" dirty="0"/>
          </a:p>
        </p:txBody>
      </p:sp>
      <p:sp>
        <p:nvSpPr>
          <p:cNvPr id="3" name="Content Placeholder 2"/>
          <p:cNvSpPr>
            <a:spLocks noGrp="1"/>
          </p:cNvSpPr>
          <p:nvPr>
            <p:ph idx="1"/>
          </p:nvPr>
        </p:nvSpPr>
        <p:spPr/>
        <p:txBody>
          <a:bodyPr/>
          <a:lstStyle/>
          <a:p>
            <a:r>
              <a:rPr lang="en-US" dirty="0" smtClean="0"/>
              <a:t>65 Miles in 18 Hours!</a:t>
            </a:r>
            <a:endParaRPr lang="en-US" dirty="0"/>
          </a:p>
        </p:txBody>
      </p:sp>
      <p:pic>
        <p:nvPicPr>
          <p:cNvPr id="30722" name="Picture 2" descr="http://upload.wikimedia.org/wikipedia/commons/5/5e/Walking_purchase_en.png"/>
          <p:cNvPicPr>
            <a:picLocks noChangeAspect="1" noChangeArrowheads="1"/>
          </p:cNvPicPr>
          <p:nvPr/>
        </p:nvPicPr>
        <p:blipFill>
          <a:blip r:embed="rId3" cstate="print"/>
          <a:srcRect/>
          <a:stretch>
            <a:fillRect/>
          </a:stretch>
        </p:blipFill>
        <p:spPr bwMode="auto">
          <a:xfrm>
            <a:off x="0" y="2344794"/>
            <a:ext cx="7588949" cy="4513206"/>
          </a:xfrm>
          <a:prstGeom prst="rect">
            <a:avLst/>
          </a:prstGeom>
          <a:noFill/>
        </p:spPr>
      </p:pic>
      <p:sp>
        <p:nvSpPr>
          <p:cNvPr id="30724" name="AutoShape 4" descr="data:image/jpeg;base64,/9j/4AAQSkZJRgABAQAAAQABAAD/2wCEAAkGBhQSERUTExQVFRUWGCEaGBgXGRobHBgdGBodGhsaGxgYGygeGhwjGRoZHy8gIycqLCwsGiAxNTAqNSYrLCkBCQoKDgwOGg8PGiwkHyQsLCwsLCwsLCksLCwsLCwsLCwpLCwsLCwpLCwsLCwsLCwsLCwsLCwsLCwsLCwsLCwsKf/AABEIAMIBAwMBIgACEQEDEQH/xAAcAAABBQEBAQAAAAAAAAAAAAAGAAMEBQcCAQj/xABBEAABAgQDBgMFBwMDAwUBAAABAhEAAyExBBJBBQYiUWFxE4GRMqGxwfAHIzNCUnLRYoLhFJLxJGPiFRZDU7IX/8QAGQEAAwEBAQAAAAAAAAAAAAAAAQIDAAQF/8QAKREAAgICAgEEAQMFAAAAAAAAAAECERIhAzFBBBMiUTIUYXEjM7Hw8f/aAAwDAQACEQMRAD8A3GFCig27tqZKWAjK1HcWfW8YDdF/CgYw+8kxTCiS2o86VrrFRtPfeeid4aCghiS6TT3/AFSC1SsGSD6FGb4vfvEoF5f+3/yhuT9oOJUD+HTXL8s1YWzZI0yFGa/+/sTzleSD/Mc//wBBxL3lnkAivxgZI2SNMhRmcnf/ABRUAfDFLZfnmi4wm98xWUKVLBLXDX86WMNH5dGyQaQoFMVveMiskxBWkigD8+sDWG+0jEGaUnJlD/l5f3VjPTobxZqEKM5m7/TwpSXlg5XDp1bvXSIsj7QMWZPiFUkNcZbnSmakYXJGoQoy8faDi9fC/wBv/l74dw+/WMW+Xwy39FfR4XJGyRpcKM3G/OKa8kF2IKS//wCoal7+4sqvKZnHAajne0FujZI02FGeSd98Sp2yUeuTlXVUcyN+sSfayC7cNz3eBkjZI0WFGcK35xaQo/dkIDqOQgJHMl48l7+4k3yU/p5/3QbNkjSIUZ4jfuebFHminuVaJkre6ecvslzonTmxLwFJM2SDeFGfYnfuakpAKa/030YdXBiuwv2mz/EAm5cjkHKioYOzE8gR3g2bI1KFADsbfSfOEyaWEpPspTLK1nu38UfpEfCfaeuatKESlZlKZwnNRuQY8i8O4tKw2aNCgDlb5YhUycl5YEsJIGUvVGZT1oBz8tYi7b34xMtEtUtcglRqkpNKCrlQp5UhUrMnZo0KM4k7/wCImYdU1KQCmYEPlCkFyAS+YF6k60jRZanAPMQWqCdQoUKAYUA+9U//AKpUu2aWmvWsHEA292GScVmV+gDrV/dCyFl0QUrfJxLzSx7ThyaslL+1QGB3BzFz1TFhJKXJDioANCfrWLOZO8NM1SqIMvh1NDoTYsb9Yq5mPIlIKMyRkAIepLDQWEM38UTGJ8xpgBrUPesPyw7nhZz07BheOMSxykDUd60h3xKFLFn1tzfvEbMNoWlxmet+QboOsMTFFRd2zHlp/jtEjESgCKOC4p6/GIuJSU1Fh8+nPpAsApSnKi5dJanZ9OsT9nbSCJZSqWmbmbK7XBYmt6N6xWYHKpJJBcq15W1ianB+IqhrldNWYitIpD47CP7e2olUpASgoUk8OUAAaqq/F6RQ4V1YmXL/ACqUA76EfGLDeLCrQqXLzZklIagDksA2vOkUe1JhRNSlNFAgnm9Gbz+EGT+Wy0fxLTbf3SwhPEU0NHykH2Sq1mMQsPNYEt1yvZyQw8xFgJiQgpFlF2JJL1FXu94jKlOEkChUQa9jAaJrZNlZsudRoBUc/oxFGOUVaBLainu1h2Ubp5i1qCpiHMASK0SK305l4nIRkuRjioFKy9SaA1pzt1aHjjlFgMqWDAXfq51gbVvjKlzMjZk/qToa0bUc4s9n7Qlz0nIoEg8mPeM7DTRcbPxyszEOFBud2rTXS0ObFnpWKpWsJOVISDWpqSbCoDecREIZQqUg6ivw1i2wGGVKQoJLiYcyctk+ep08oonaD4GNuzinCTUCWMq1AUUCQ1f7qgBg9DFbujiipKwriUk1c+0AKdSQzeUUG2Zyyo1KypZRnLsGPsgflYX9dYqNm7RmYea6CcwLKGhBuP8AMLdvfRdx+FGn7TkGk00ZmANqUB6/OIcyeoKTcCnpf0h2Tt/CKFViqRSpYlrg2INIYUpJDAuz2IrY2uzGNP4rRCqH5eHMyQSxOQ6DSqjXQ/5iKrBLEnOEqfPmQUEOGTQ0FS4djUxYJx6ZJKFL8NC1VroGdu4jvB72YcK8NQmGUkcC0pN3d6XAB6Q0abGq2Wu6ePCcNNxCqISknLWwFanUqdoCtn7WElaZ0vhWCSkGoZSvZNajL1F4uV4pU3DnCmZLlSytU1alqCRkWc7M/XME+WkCiVhYuCx9B5DlHRpjpUE22dpmbMWZQVnxIlkJRqyVBaXF+MGK/E4f7g5ic0spJcUyl8zc7v6RP3a3pRh8pSlRUUFBOUHLMExRcO1MqramOZ2LKkqUgJXcFKg+rhwRThpTlEpOpJphUWymm4paUlFGXQqHQ0bpT4x9AYcMlPYfCMBE3KFNUUJp9fRjfcIfu0ftHwjN27A1THYUKFGMKAHflY/1AGoSCe1YPozrfyaBiTRiJQIPrQ+QhZCy6Kzak1K5VmZJLdx7qRBRLSQkuFUDM9OHlzb4Q5NnkpFj1+EQ9nOpAIYE3fpTQ9IVk/B7jqEJDkuD8PlHUzFgB1XsPfeGpwDkL4mexrQO3aB3epC2lrIJloWCpqPW/Xk/WJrsCL9cy1Tcdb0OlmjlRcgCja+/56wOp3gUQDKSqYrUcn6crCJWC3lSuamUUEKUWLEEA8o1BxZaJUEqURTpW55R2qdkILn9QOvIfAxGxy+DNlAYG1I7xpVmrTIkJ9wND3Jh0xl0c4ieVs5fL7JN75hFXj5JKiVUJNzS+r3P+IsV5gaUoGHMsIa27OJbOnQM1WF79aUh5fY8dHmxNpFKly5ygJktVFUsGS7nT+YlyZwUsGjLUbNlc2LDrFLjAg4xEuYCxAqlrVUaEcTs1YrcbOEombICkyyS1faa7pu9QYWxsb+SCiVOUJuYkEnMAwajaNrAjvUmalYKioyjUchzBaHMJvTOKwpCQpQqAEkv1OUkmLXAbZ8UMZZI/MSBl8we9oD0J+JJmbBkrw6P9Mla8yQ6gkZUkAFTk1bivp5QKY3ZqpPGklChUAG7FqMaRoaMPMVhyZSC0gEBuEALDkWbSwrWImz9lpUJSyVpckFSAFKJV7NCRShvdoSKdnRalGzrYJmzZEvxUkLrfhJA1L2cdIuPHIWhwshuEga9/wA1ov17lzkSM/8AqSZtDlyJAqwApXUe+KKXiKiTiUhOQkpIcMQOIUN+nnFVFrZy1RSbemTZS1lipJdWYJJABIclks46xQSN1J2JmAyqKNSTzL1P8wfzNpMJiQkKVlcBYDLzNmS1qglu8Uhw8/C4cLkg5szuK5U1OViXNG9Im2vB0QeUdlDM3GxARnUpFSWoa1Y8Ro/IG8WeztnZUKDTFLRq9vl6Rey94yZCUkuGNeoArzDiIsjEKBdGUpUxKaDMxp8e8K50CUbWjjeTArmywUpUcozkD9ta82cxT7EwsyaVCUyloR4pTqwI9lquxqNWOsF+y9qKRmmgMh2AcEJLFnOgNujh4a2Zu9LRjfHRMCJKgVZA6VMpypLgsEPbs0XUVSETopU4ZE5A4SWqMwDNchJrwu8RZ+EUF5UPmBGlGU5yk+t/nEvaCvCxM1ACQCpSkAhQAT7XCQCMpFc3TWhjzFY5aghKElSioKR4YcqCg4FNT27wiyjaRdNNWOJw6kBJKUk1a1jY1+XKIpdGYyiGo7m1hlGta3HTnFqsrQlapktUsFQKRqCxoQNMzWA1irxmAT/06yorE0OphVKgWI5X9GPmIwfk0pLwcLJKAWYrIDapA0Uwq76mN/wn4aP2j4R87DE0Zq5g5fpl+Qj6Iwf4aP2j4CKK/JB9j0KFChjCjON/0PiFD/tj3vGjwBb60xBNPwxy5mEn0LLoF8PKsksUqp20D8oa2aQlK7OJig78jfteH5hALC4u/nyvDEhSspQsu1fU0Nr9RCN6Jjc4sSQUvVmtakSMFhCsjhCmD5TYtZy1O/WGxJZVBTKfrpEhOFdHW6R10rr2iRo6aAbeDd8yVJUkMVOWSaoq7OOkVWy8cJM9K1ICikkOH1DVFtdGg32jInGaFTULSF0HU3fvSLDGfZ3Iw6ZK5syWlcwOpMwqqTogI4nCWBikbOyST6KlGIEzhKSnMQzuxSVNciJk9ObOTTjU3Z2A9BHu2pScOqWmWgFCalYZJVajKuAwuYYlz84GUgsfeLgwV2QnxuC2hucsMAxdQ+DgivrFnLVL/wBMCE+IrwmWm40y10IuPOIGPlOJZeuQP/uV8mhIxqBKWnIQoMHSLghw7VA69YJodjcrZaMRkWFNMAyp4XGYjLUOC+Y84EtoypoSEzUlSkksqpDk1qbikHG7WGlkTlKPEKgcnDOD5EdIvZS8NNlqOQUP5hYjqb1N9XgFoQaQNYCaiVKRJJQiYoB8qWIzW7jq+sCOGxKJa1BQCwCXpVKgbh/O8XeLly0YoqSGSwUa3JTmDchVPvis2OETJwTOJQlZLLSwUkmxJI9kmhcfzGQZ00bxu1hpOI2dKSA6JksEtQubnu8UOztiplTEyFM6ZvFpmSAVpPmNO8T9z5ipMqUn/wCMy2NGyrlllAjmRXy5RK25iAmbLmC6jlUQOQJHuJi2OySdIpt9NsGWVkVZKVU5pmg/ANA7tIpmpRNSxEyhOoWPZPdmiRvTNMxS6AJom/f/AIiFu5hFhM1KZiUSpSQpalIzEkkkBIOpHPQw1UKtkzZ+OlzpU5M0JE6WAC1MwCgAoeteTxxjNseFJXlHFmdLvUhj1oP5hjYeMM3HgzFAoTLUliEgEEVDJABu7R1MmSlInS0L4UqKXcEtU3N9UvHNNU2i3D5RT7XyrCcThuEK9tAoZatSAbpJ9D3hjAY8IP3jMwCSLXF/rUxS4mfMkEF+Fy45gm5MO7KxEteJkhBYmYlwagOaljT6eEoISTdqeCqWSCFkkLT+UAswN38xZolYmflKVAMCKCvN/wDaxHWkD+I/HWnMSAogKOo0NbRN2PtdM77tZLiidSWccuTa6+UOm6I8i8kzeDCpneFNQ5yJCZn9QzOe7Bx5CHN2MQJUzOZbLSPuWHsgKqzB/YJSxsAdTHKPZIzDIoOA44iC4U10/NvSLJkGVMyB0lViVOUZtHbiPFXzEHNt5AjK1Q8vbWdTKYlK3IJoSlyCxFaBvOIfiuCwYKWDLRm4UOaMKu/WO9moqMymCS4LihBJ1FnpDyJgSrOriQ7qILZaliAxPCRVqtBy8AyKfHzgPEAGUniare0HYEUqT6x9G4T8NH7R8I+c9q4hWdaCpKiKoKS5JVxOP6Sya9RH0Xgvw0P+kfARRfuFD8KFCghFANvhKBxL6hA+JvBzADvgv/qlD/tA/ERPk6AwZ8NKlVuTrDuNSGQurk5WLUyJ0PUNTpDUqQXzG7u1om4jBKmAIdiDnHcOKiju8BsmQctjcWbypbrErBqpVXxr/mI6ZSsoJftqCCQfeDHUkMQ5Ach38q9ReJ1QtBHLlpVLUWC1IT4iUqZiZbqYcj8u8AmE2srEYkYvELBVmYfpSGKQK0ABY+bwY4aekYzCLSRlJmSVmrcUsKAI0coLdoEdubMOFnTZBT92KpDOChdiOxHq8CTeOj0vRpXb78FnsDYkjaPjYmcVLRKVlQglk0/UHvD8nYq5ssLSpFuFCUpQkDRsoDlud4DcBt1eESuXKLpmE5k2ckM7EEcjbSLb7Od5Vzc0qYmiOInTK/6tC5se8Pax0CacpPLyOrwalZUscwBHZlKLdIgbe2h4BKk0M0Bw9AKhmGvyizRt5U7FBMoEuVPZgkWU+rMa8i0R9tbtTpyjOdNxYgkMADSzt5gxsklbOVrGRXycKVTUSzNMrxfZWBSrNmFHBNPPpEubiFTJ4lTiqSZKcs5RF0BuQZyaAa5g0FP/ALSSsJynIMrKBD5g71q9wC1hFTifs/JWUrnryqoSHzG5DvQgFjXrURP3o+Rs6KfZ+JTOxM6ZlASUkBLWSGQkV6C8D2Pk5pjAZXUwCX50LX8otMdsk4SYuUpWntAM4uCxv5REkYUzlAJqEgZ1EMkdSTYfEw/7lrtBrsTeuXJCJBXn8Wa65uYhDgpFEGod7nlBPtlBTKJVlAdwy8ztZy1AKExnuxdlplKOIUCpkkoyscqru2uo9/Zze2RMRkVKmFzLBZKsycyRU5S6Te0XhO0RkhwmZi2w8oEvM/EY5ACDdZ0Fe/pBltlP+iwfhyykqQBmWwJUpYqa1d28u0Zbs7fspkiWs+GpLBTBs2UGtBV+VAPfFFid75xKwhaghTgPUpe7E+yS/lGyb7Dil0EKxNxcxUuSfvksVAEAqDVZTtR7U18rzF7COHwKdJiVZ5ig5oaF+gHzMZ1sHa68LPROF3q7cSTcP1jbcNPRiJQmIVwKD2foUkD0Mc/LNxa+hG3HZlGKJnEpQMzUpoOZ5RN3d3fyY/DhacxU6gdGyqq3RT06QdYkylTJaEyESwPaCAAXfRgKM1WdqQzjNmJlLzKVkCMykFJIUFEVQ4NiDXyib5N0dKjewWxa0TMQpCXSBQa8wXNySa+cF2zN0JcnKsqzqtqAD/SBfz+cD+wZaJm0SyUzOEqOYv3UyrkEvB7OWk1YJCRTS1fOsGU1HRy8j3QMY3ZSZKgkuqapLpU54EBSg1bMMrP1iEnDBMvifKCSH0IFzWldesW+FxeaZNmLClLogJBqwSC5Nh7Wp6RzNSMymISQbqOYORyFx5xT+RXrRQGfllEhOaobKxHMHMoOz1pFbLnrykB0ZlEAA1qXpVq1aLzaBTLWhBVwmnClgCz3ux5AiKOefvGqRnYByA5IL+73wyaAiPiZn3yS9Eke3y5BQ9k61vH0rg/w0ftHwEfNeNk+GpajxoWCKmtdXFLx9JbP/Cl/sT8BFE7HTJEKFChgigF3rSoY1wlwqWkF3/UeXaDqBfeAffGn5BEuZ1EWTpAtOQXdgalh0+vjEvwwU5yClg55ZaP35xyrDjq/u6x7tQHwClNOH/mOZTtJkkVQV4nE4uVCmUnjcFrVpHWHwxK7PlXZ6EXHW0WuACVSJKmf7tPwD0bmPdHSJOWaeqQfRxGzuTQX5KTfLHHDhBSlnIWCL5pZBTTW5etngg3hwMrGpTLUrJmQFyZqTVKmqk80m+U+6GNq7Hl4iXkWS16XT2d9KRAl4yTgF5FoWpBAKHZQDBiCVEl7m2t6xXikqxZaEtJIAdrbsYtM4SJkkFZolaSGWP1O4pze2sX+OlS8Dh/9PLmOpXFOXTlZ9OX/ADFhtretJQsyZS6B6Vo4o+g6Cj9ozDaGOWqk1JBBdLG/7hqaXg0jpcgp3S3slyJqs0nNnZAWFMUpewSQxej1jVJaEJSpISlAFkpbXoRUltIyX7MMBLxE4rXmzSCFhASClQdqnm+jRrM+iysOAA2U89MzaX9Y5ee/COeTVnMqayaq4teXnDcvaCFKyuXGgF/fr8oaCFcYSBmVUnQN3JjiWlKaszlgq5JJ5C1YlJRSv/f+E0Ve8eWVMRMmBJSvhOZAUEEeySSKD5xV42bKQF+Kg5FzRk8NIGZWVi2UgUq5dq9YJ9q4Lx8OqUb/AD5uYzbcfZ2bHrlLD+GCToKVBrzcf8R0xSxsvxztUPT9vKSEyZSVZ1rSgldkhRYsQSSdIJt8djS0SZSJQISlwGrcOD7oqtsykGd4aEgM81VqGiUl9Rc0i03YwRnSpiJjlIDBVspBUQRzYue3lFYSoHIvJkuPl1UNbsanyN2i32HuTNxmHXOklJWheVSCWJdIIILN0rEje7Z/hLIUll2JSwtopOo68mgm+yGfwYhwcuZBJHMhQa3SKcksVYjerRmm08CuSoomJIWDUKDEPoR6QT7p78TZErwEpSQklQepD3HbWNQ3p3XkYtATMlkKI4JgotPQmxHQwK7J+xtEsqXOnqUBYS2S3d3L9PjE1yQktgyXkssNvPh8QlBYy5wWMyWfOL8JFy7M9ie8RN7ErnoKQpVirJTKGYlmDqYm51B5QxtrdVGGAxEgq4FAlKiCL3Bob37xN2oAAhZLLmSVEE/lBoG5CrDtEptZJovxtOLSKT7ON20TJ02dMVxSiMiHY1B4jqQPStYPNuAeGJaLk8hYXI5XEZbsQKExRQtQLXSTZ7FtCw9IM8btcyhKnLdlqWwLPlDJfzOY+ULOOU8ieHksJuAIlumjVYm1GDAdPOIuHw+fMcj0ZzcFy5AHT4xDXv1xFOWiSMx1IerHRTA/QglRgitGdQIzpfKo+y4dqQylXYm49oosZgkFIORKch4gKktajOXLVipx2BMxlygQAdBUEvr390X68Icwq5uLio58i3doYXs5alHOAHBYhubh+5L/AMQ6asXQM7cwIEgpSDnoTyANeF+oFY+gsEPu0ftHwEY/tjZn/TlkFShVIT5DzavrGxYX2E/tHwi/G7DEdhQoUUGFAnvGkmf/AGj5wWQL7x/jf2j5xz+o/ASfRUpDEm2jxzjZlA4cGhYVqWf3w6Zju4cPp/gQ1PXwu9LdaxxR6JXTGd2U5sMHdwpSfRRh7HKKVSjcFxRquHHzhjZa1JSpKjmIWcpN2s3q7R6pDlDUKVOX7EU6tyhnuWURtWWBAcJVY2FiOZp5RE2xgJcxJlVKWcE3SehakOzpTly/Spp748kyUuzEl61+uUSUJRnnY2aqkgOfNIUlMkSyg5FZqsRdTD2qWfnpGa7XORSg7kE1b3xqW9GaXOnZDlStKV0DFSicpr/b74y/a6My1Dn8Y74OzpbuKZqH2NbGCMLMxWszhANPZJcjnUj0aDZct81yVpauv0LRT/Z5tRE3BJly05VSBlI0B5kag16xdYs8AILFOnxAjjfNjP5prdEpRvoiTUhKUqamp7DWIxxYyHK7BleV29HiXisWliHULOGLVoK60b1iGlBQBkUC4IUG/wCREeWTyYqWiTJxoUCoezqO8Um0dmokzFYtykhOVSv6SNRrVr6mLUyiXa5DUYDoaQ5LSCChbLSU5VAgMaVHIiL8VpU0LeMrRluycYifjVTJhIQWfkEAWu7UA98aNsjZvhS2N1KcZaUc5TQ3qdeUZ9jNk/6LF0zBL8PVB73pQgwc7G2pmdLsEhgWd06UcW+YivK2laLT/Gyg+0vZRXKOJTLKgABMAoQxYKblZ+wgO3O3gmYOYsgAoWwUgqrcsQ1jUivONY2jtEIGUpCkqBd7MWHOt7Rk+8m7asOrxJbmSSSCPy6AKOnfWKce41LonF2qNf2NtVOJlpmIOYciapIuk9YmmWALCpc9+fpGZfZlvAlPjST7SmUgHU2IHU0PlGiTprIryI9PoxKUFF0iUlTG8XKQp0LCSkirtY6wCbcxiPHly1OfDlhJpSjgEPzoXiwnYgqWgD9VR0JJ+u8Wm8GxTOlJmy6TUB0t29n+ORhnHF7KccsWDe6+CkJnzZUwKVR0qSTwBLkktahZ+YtBHP3IE8JmeJlYcKClwEg8INX6l4odozRhsEjKCJuJdUwm4yuEpa4cu8FO7e3lTsOlSqqFFdTz8xWBKWKK8lraAibshUvEpw8wAnOFEiubMphpY/ONHxuLDEA8RY2s5/wYh43BISs4n/5MgSAQ7NQkDUsSKxS4/bMxUxgaC/Og4u0LKLk0oknLItMdP4VBLZhlHmSIl4g5Ujr7vl6xQ7OfM7mp15ijvrE3bmLZ9EMylAkKBamX5N2hmsSdFjJxKScoNWJANLXvGhSPZT2HwjLdjyEqK1FSlKQ2XMCLpLVsogP21jUpPsjsPhFvTu0x4HcKFCjpKCgU3glE4g1DZB3esFcCm8c3LOLFjlHLr745vVX7ehZVWyulrKUUAI5PWnOkNIS7JL3PR2avW8Rpco5iQW5jzfytCwWNdSwpTqFG6U/iPN4/ch+XRN4vo7wfCWUNbGJMxkvUPp1iH4xC3dj1a3nePFr8VYJUw5t7mh+J0Zos5c4XoQA7ua+lIj4WeMxL3t52iFMxBlqITxJaoNB9VtDyJ6ioAgEnkbeUTnKfnr/A+Kor988PwomaBx9fGMj2gHmq6mNt3hlZ8OskEBNbeRoO5jDsdNeYQLBTDs7Dzju4G3HZSL+NBNuPvUrCTFkMpKxxJchRaxFIMNkbxSivxl+JM0GdYLK1ZCeENaxPWA6V9nWOBC0ISczFJC02LHW16w3iPsz2ggk+ESXclCwb63EXuPkGma3h9sScQwlkZtULooAaiJMyVo308YNitlY7DLC1S8QgpqFlKqN15QWbH+1leXJiJYUrRaTldrZgx90R5OPKnEXD6NHWmhBpT18oblScoZJLOx7HkIo9jb2ifNTLypGZLhjbhdi94JhJL86fCF30yck12Uu+GykTJaVFwQoJDAlnswBuTSBxl1RLSonKEuBRiQkgmw53uIJttbSCUhIBV4lARp+V+9dIrcLss+GpKlKSwNAdTQn3PGbodT+NMZwUhU1Cgfa4QH0Yt5f4i+wWG+7KVgEK9oGoL0Y0rSONmywhIKfzM5e9NXjzGYnIz2Y15M0CUm9EmwJ2tutLw2LC5JyoWCwB/DUNAeR09OUXO2NseJKUNQWofaFMztq5brWGiuXOljOqYpftJCQAzUUc1cwdjoaHtDuC2aCvMRRXPu+kVUr78Dt/ZI2Ts/KrOpIJA4QbCn16xf8AiHIC1xYfVqQ2qS2oc6D5wxj8b4cla1FghJJ/tr8o5pvOdi9gzj5QnzvEZ0y+BT0HEuYxPMFj7oj7Ez4ZZdVFiz0oPiDTzi32XhAnBkzF5TOGfsMvAk9kh+6jEBeCUVJWllJy36ubA/VYo1cq/gu5rGibtHa/iqZGZgNBTiYA+ZJ9IlyNlgpStaeNi5H9RN3NL+6OsLh1BY/KnNyDqypuVXuT6dYl42aUlIS+Zb6OzD6v6hoD5GlRH+CNh8KSEJJypAq44rkDWjxxMw+VKiEKUEsEgljUaA2LamsO46cqWULUx4gCBzJYXvfyiVtXE5UlACiojMnLrSz2ELegjOzcCEBSmS4DJIPEQQHzaE5hfpGkyfZHYRnJnrAQ6SAUjNqATUdX8o0aV7I7R0emXY0TuFChR1jigJ3umJGI4lZeAfO/SDaALfOagYnKpOZ0JN2YB+WsQ503DQsuiiXtEpCikuyaNzrEbBYk52yDO1xcuAaw+ESiVBAVxAKyvao5jp8I9w+DZYUSbF350+vKPPtNUxFolTJPEkPxD5+XlDyZLPUKalD7P0IdlYbMFK1tXpHuz8NlJBYZ6jy5wIyrZuyPLOZSgGcN76kxNl0VYO3p1huRhSglyDXz9ImSkDM1otBZPZmNpCloKVG4IHXqfWMR2lhky5pQtKhMzkKCiAxe7CrMHezc43UosLC7+v8AEC32g7kjHIzy2E+X7JtmH6SfgdD3hoTUZUx4OgcwH2jz5Yl4YlGYlhNWCANEgkBi3blWNM2fiiECWtZVMCXUohn8/c+sfM+JkLlLKJiSlSSxBoQeReN0+z3bYxWEcl5iAEqrXhDJPn8Xh+dVDQXGgxE0kUIpy+ukZh9o264WvxMPIUleqkBOReYPZ6KejtX0jRJKiAf3Hy6NA7vXjFnDHwUlas4DCpGU3bu1YTj8ULF7Bz7L8AFTZ8xYOaVlQl3o4UFOOfDGhqnioDwM7oYA4bCKK2M6Ypyl6uLJJ53eGp28CgoMeE1IufNh8IfFyk2Ce2XcqQUJKRo4BNbl48TKZQD0vXpEDDbRdRWSVcQTlBb2re+LRcnjJe4+vhEpUpWIz2UtNHpyiHjUBfCpyNWo9XbsYeByqDAFhr9XhnxytQLizsNL0hUpZXejao5wuz3qyEhFASw/KPXv0jrDywEkMKHS3lDM9QWyKka9uXzibLlglgwoD6w3Tts3Z1hR+c9vrlA/tuYufMTLQeBaSVk2CQrKQKO9W7QUrlAAB4HN35qDiSGqEKzJOihNrfRsp84MZdv6HjpMn43BJZD0CTTlZgPlD+Gw6QgAMBEnHEqyizkW0GulIjzFMwFYF/GxGNY1aQkqUQ6S6TW5cWGlTHOBwrgTV5mVbMoulGj1vqeTtpELBrzzl56lC2CdAMoZXVzXpFliscUos4Nx0JpC9sNUSTgwtqAgMQCBdJJzDXX3RHxLLINAoHK9vU939TE1E1IUK1Z/Kv8AEDczHZloT+oqsdWB/kQVDJ6D4L3ErCUlQIIy30g9w5dCew+EZzI+8RTiFm7Gr840XCjgT+0fCOj08k3JLwNBDsKFCjrHFAHv1hPvTMZ+BI9XHleDyBPefinhGhAJ8n/xEeaWMbA+ijlbOAZTNmHEX5Ef5jqZhRQpqBSvaJc5mAoAQwf3xyKkJDMA389o4atUQOpSad4aXiFAsaBiX17CJcqSwy6/VY8TJSAVKPDziTSjSY6TZDkuxNTX/mJKF6+Z7QwpQzugEoa+npHSCRQ6wW92gkzPmAbR6fX1WGPEqLNWrgWrrEbD4svpRRHDUefWH8ThirhNn+OkU/KezPoF97dgydoSy6Qmcl8swBieQUNQ0AW4W2FYHG5ZgITWXNHIpseunK8aqrBpluVKISkuTcl+g6QC7dwkmZiVJllRz8S6W4Q+UsCp+tHtF4NL4eB420HmL28kgeGRlILkCpp/mKPE7SZGSyQSQ1COJyHuKfGPMBs5SJCpkw8RzMm7P7I72j2ZgRNSM0zwyEuotxEkvbu/pDrCCJ9Mq5e0pjkJJLk9wVULdGPlE7DbImrSqcRlQBqSHYUYekP4PYqZc1C0EzEEXvVtT5mLYYtWfIpwnK9qdBUUIhZ8rr+mFNEbd/DApObRT+aQB8zFnjHsDfQfVLR1gpSUgMKP6k398MY9XHzHPk1vdEeRWrDRzKmu76O/OloYTLYOf0vDk2ZldQaoc+VoewuLEykwDkCaPSttNYR2o5VdC1eiCpXElvrSLAKBdOv8xxNwqRlMtQI09NHq0MzJOoNQdI0nltAWibIRlDO9dYGN05Khj5+aoyFQN38RQPuOnWLrF4jw0rJdgHMQd2JiDiV5SrN4PG7fqoA3QH16RRKot/sOlpl7jFcQVm09n3Pz5/Qjk4cqZhrfpDePmgTDqWZ+X08O5FhAIBszczz8ogxGVk/CLlTFTUDMFe2h2JKQWUnR2YN0iCvaSlKOaWoAqABcFiNCBzDxaysXmSVMXSKgdDb3RB3hw4Th1uKqL0vm0Y92EdMV4YETMRPqovQAJB/qOnvEV52SjDpKjNeepJKUkhhmrypQNWIXiTlykS5SVKW6VLIH6g5J/ujzEbPzTUpS2ZZynWoAJPqD6wkItS1L+R0W2w8YFyFJbIEPR2Ds5P11jUsMeBP7R8IyPG+FIRMlyzmWpJC+QCnBAa9I1rA/hI/aPgIt6ZK5Tj0x19D8KFCjsCKBjeFDzrflHdq2gngb20r789Ej5+scnq/7ZuyqnyAopBLA0fuzs9IsSmWlNgK/Xzikn4hXEDoqlPPTvHKseolz7IFAauTePNqcnGugZRimXCsQg6j1EU2OxwyTEqdk1e5INqAMwt5ViFmzGico5gv08re+HJUklwDRqmhvp7oq187JuWi3wc1w1LD4B/jDUgFKmVUH6+ccAKTUszU5n6Ah9KXc/HnGr5bBZzMQmUCsPz5ua/MivaO0TM6eIVvX68ojSJ6lEAhi7eoLGvUCHfDBzPQggvXu484aP5BvRQ73qmqQPCBOYspvrzf+Yh7I2BkZSqrDAvplNGbo3nWCZJzWFxRgfj9WiOuWpK2Ivc+VI6k/CBbqhDCAoyk0JowtEbE7PSxI9o2vpSjaVeHJGJJWQ9OulBpyeImKxhHtEG9RSnaC0wEzCSAkEB6Ad6j3UiMqe6gzsAxJF+ru3K3KEgrWkkMAR6iIsnZwYXcDX5dIRrTMgo2UgFLM/wDmGMaEk5SGtb67RH2bjwgZS5HIlgOdNY9xSwVhQp8+31pHLHlybi0XlSj2c4eahOfPYGjh6PHMydLmrSplJa2YhmtbryjhaBSrPEfCEqykjqe4pXyeOn21eVkr0Sky5ZWEZsqndLVcDmNIcmyMqhyUXJ+urRW4Ca8wqCWCnZQDPlLN5ir6xdy1AhlXhMXXYLKbeGcAUy757jVgw95IHnHu6+DKPEnrSoKWoioI4U0FPUx3tSWkzJRUjMQ49WaxrVqRIRtBS1Ld+TAU+u3KDNtJRSHvR0pYUrMX9o3sNB8obxu18hAdw+XmSTpTme7xystLIb2n05xWz8MpkKDOFBgUhzqNRzUKGCortk+yz2XiEpCuLrxHo5DnvFbtiaJwQkK4dOpGZ/gYtFbNyoUokuUKf+4H4AmnWKHEYVcpQUCGlgqAIehBBN7uTG4tyCiyn7bEiQnIzlIGathTz7Boqp7qBUg1BzOeqSNOd2jiaCtKdA9X6O9XtYecXGzNl5k1S70Y8ufZq+cDjhDhTkFuyqRgBmCqqJodb2LeTuY2jD+wnsPhGe4jBoS6Zdsprrb/ABGg4YcCf2j4Rf03Jmrqh1pjsKFCjqGFA7t7BTFTCUJJdIqPOCKE0T5ONckcWBgCnd+cT+GruYSt353/ANaoPoUTXp4pVYmCAKXsCaFfhq5fVY6GwJiXV4ay3LXyesHbQmgfp43dhwAXEbHnGolKdm+qwpGyMTQ5FD4iDpoUb9NG7sHtoB0bInFT+GsV9ffEpGyJtylXakFrR7G/TR+wqFAfL2TNzk5FAaCFP2fNUGMpTnUNBg0Joy9Ol02HEApGwp4WD4RAB6WMeq3emkfhGuhApUjn2MHkJoouJfYMEAv/AKDOSGEst0b6MNq2LPb8JXug+hQPZX2bAz2Xu/OzAmUpgNWvb+YdOxZ+Z/DVS1v5g9hQPYibAA52xJxTSWp25QpWwpqEsJSiwpo8HjR40b2VVWbECZWwZgAAQoMOQ/mOlbHnP7Cvrzg1hQ3tI2CASbu9MUB90rhLjo0dYbYU1Ibw1Vqaam8HLQmge0vs2ADzdizjaWoRwvdyaoJGVQYgk9q0g7aFG9pGwQHf+kTWPAo6V/5iDiN1VqclC3Ia2gL89YP2hQsfTqLtM2Bnyt3ZoYCUqgZ4ck7GxCS4Qq1KDzg9hRnwKWmzYGfp2DOAbw12aunv+ng8kJZKR0HwjpagL0jkYhPMQ/HxKHQVGhyFHkKKjHsKFCjGFChQoxhQoUKMYUKFCjGFChQoxhQoUKMYUKFCjGFChQoxhQoUKMYUKFCjGFChQoxhQoUKMYUKFCjGFChQoxhQoUKMY8MKFCjGFChQoxj/2Q=="/>
          <p:cNvSpPr>
            <a:spLocks noChangeAspect="1" noChangeArrowheads="1"/>
          </p:cNvSpPr>
          <p:nvPr/>
        </p:nvSpPr>
        <p:spPr bwMode="auto">
          <a:xfrm>
            <a:off x="63500" y="-719138"/>
            <a:ext cx="1981200" cy="1485901"/>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sp>
        <p:nvSpPr>
          <p:cNvPr id="30726" name="AutoShape 6" descr="data:image/jpeg;base64,/9j/4AAQSkZJRgABAQAAAQABAAD/2wCEAAkGBhQSERUTExQVFRUWGCEaGBgXGRobHBgdGBodGhsaGxgYGygeGhwjGRoZHy8gIycqLCwsGiAxNTAqNSYrLCkBCQoKDgwOGg8PGiwkHyQsLCwsLCwsLCksLCwsLCwsLCwpLCwsLCwpLCwsLCwsLCwsLCwsLCwsLCwsLCwsLCwsKf/AABEIAMIBAwMBIgACEQEDEQH/xAAcAAABBQEBAQAAAAAAAAAAAAAGAAMEBQcCAQj/xABBEAABAgQDBgMFBwMDAwUBAAABAhEAAyExBBJBBQYiUWFxE4GRMqGxwfAHIzNCUnLRYoLhFJLxJGPiFRZDU7IX/8QAGQEAAwEBAQAAAAAAAAAAAAAAAQIDAAQF/8QAKREAAgICAgEEAQMFAAAAAAAAAAECERIhAzFBBBMiUTIUYXEjM7Hw8f/aAAwDAQACEQMRAD8A3GFCig27tqZKWAjK1HcWfW8YDdF/CgYw+8kxTCiS2o86VrrFRtPfeeid4aCghiS6TT3/AFSC1SsGSD6FGb4vfvEoF5f+3/yhuT9oOJUD+HTXL8s1YWzZI0yFGa/+/sTzleSD/Mc//wBBxL3lnkAivxgZI2SNMhRmcnf/ABRUAfDFLZfnmi4wm98xWUKVLBLXDX86WMNH5dGyQaQoFMVveMiskxBWkigD8+sDWG+0jEGaUnJlD/l5f3VjPTobxZqEKM5m7/TwpSXlg5XDp1bvXSIsj7QMWZPiFUkNcZbnSmakYXJGoQoy8faDi9fC/wBv/l74dw+/WMW+Xwy39FfR4XJGyRpcKM3G/OKa8kF2IKS//wCoal7+4sqvKZnHAajne0FujZI02FGeSd98Sp2yUeuTlXVUcyN+sSfayC7cNz3eBkjZI0WFGcK35xaQo/dkIDqOQgJHMl48l7+4k3yU/p5/3QbNkjSIUZ4jfuebFHminuVaJkre6ecvslzonTmxLwFJM2SDeFGfYnfuakpAKa/030YdXBiuwv2mz/EAm5cjkHKioYOzE8gR3g2bI1KFADsbfSfOEyaWEpPspTLK1nu38UfpEfCfaeuatKESlZlKZwnNRuQY8i8O4tKw2aNCgDlb5YhUycl5YEsJIGUvVGZT1oBz8tYi7b34xMtEtUtcglRqkpNKCrlQp5UhUrMnZo0KM4k7/wCImYdU1KQCmYEPlCkFyAS+YF6k60jRZanAPMQWqCdQoUKAYUA+9U//AKpUu2aWmvWsHEA292GScVmV+gDrV/dCyFl0QUrfJxLzSx7ThyaslL+1QGB3BzFz1TFhJKXJDioANCfrWLOZO8NM1SqIMvh1NDoTYsb9Yq5mPIlIKMyRkAIepLDQWEM38UTGJ8xpgBrUPesPyw7nhZz07BheOMSxykDUd60h3xKFLFn1tzfvEbMNoWlxmet+QboOsMTFFRd2zHlp/jtEjESgCKOC4p6/GIuJSU1Fh8+nPpAsApSnKi5dJanZ9OsT9nbSCJZSqWmbmbK7XBYmt6N6xWYHKpJJBcq15W1ianB+IqhrldNWYitIpD47CP7e2olUpASgoUk8OUAAaqq/F6RQ4V1YmXL/ACqUA76EfGLDeLCrQqXLzZklIagDksA2vOkUe1JhRNSlNFAgnm9Gbz+EGT+Wy0fxLTbf3SwhPEU0NHykH2Sq1mMQsPNYEt1yvZyQw8xFgJiQgpFlF2JJL1FXu94jKlOEkChUQa9jAaJrZNlZsudRoBUc/oxFGOUVaBLainu1h2Ubp5i1qCpiHMASK0SK305l4nIRkuRjioFKy9SaA1pzt1aHjjlFgMqWDAXfq51gbVvjKlzMjZk/qToa0bUc4s9n7Qlz0nIoEg8mPeM7DTRcbPxyszEOFBud2rTXS0ObFnpWKpWsJOVISDWpqSbCoDecREIZQqUg6ivw1i2wGGVKQoJLiYcyctk+ep08oonaD4GNuzinCTUCWMq1AUUCQ1f7qgBg9DFbujiipKwriUk1c+0AKdSQzeUUG2Zyyo1KypZRnLsGPsgflYX9dYqNm7RmYea6CcwLKGhBuP8AMLdvfRdx+FGn7TkGk00ZmANqUB6/OIcyeoKTcCnpf0h2Tt/CKFViqRSpYlrg2INIYUpJDAuz2IrY2uzGNP4rRCqH5eHMyQSxOQ6DSqjXQ/5iKrBLEnOEqfPmQUEOGTQ0FS4djUxYJx6ZJKFL8NC1VroGdu4jvB72YcK8NQmGUkcC0pN3d6XAB6Q0abGq2Wu6ePCcNNxCqISknLWwFanUqdoCtn7WElaZ0vhWCSkGoZSvZNajL1F4uV4pU3DnCmZLlSytU1alqCRkWc7M/XME+WkCiVhYuCx9B5DlHRpjpUE22dpmbMWZQVnxIlkJRqyVBaXF+MGK/E4f7g5ic0spJcUyl8zc7v6RP3a3pRh8pSlRUUFBOUHLMExRcO1MqramOZ2LKkqUgJXcFKg+rhwRThpTlEpOpJphUWymm4paUlFGXQqHQ0bpT4x9AYcMlPYfCMBE3KFNUUJp9fRjfcIfu0ftHwjN27A1THYUKFGMKAHflY/1AGoSCe1YPozrfyaBiTRiJQIPrQ+QhZCy6Kzak1K5VmZJLdx7qRBRLSQkuFUDM9OHlzb4Q5NnkpFj1+EQ9nOpAIYE3fpTQ9IVk/B7jqEJDkuD8PlHUzFgB1XsPfeGpwDkL4mexrQO3aB3epC2lrIJloWCpqPW/Xk/WJrsCL9cy1Tcdb0OlmjlRcgCja+/56wOp3gUQDKSqYrUcn6crCJWC3lSuamUUEKUWLEEA8o1BxZaJUEqURTpW55R2qdkILn9QOvIfAxGxy+DNlAYG1I7xpVmrTIkJ9wND3Jh0xl0c4ieVs5fL7JN75hFXj5JKiVUJNzS+r3P+IsV5gaUoGHMsIa27OJbOnQM1WF79aUh5fY8dHmxNpFKly5ygJktVFUsGS7nT+YlyZwUsGjLUbNlc2LDrFLjAg4xEuYCxAqlrVUaEcTs1YrcbOEombICkyyS1faa7pu9QYWxsb+SCiVOUJuYkEnMAwajaNrAjvUmalYKioyjUchzBaHMJvTOKwpCQpQqAEkv1OUkmLXAbZ8UMZZI/MSBl8we9oD0J+JJmbBkrw6P9Mla8yQ6gkZUkAFTk1bivp5QKY3ZqpPGklChUAG7FqMaRoaMPMVhyZSC0gEBuEALDkWbSwrWImz9lpUJSyVpckFSAFKJV7NCRShvdoSKdnRalGzrYJmzZEvxUkLrfhJA1L2cdIuPHIWhwshuEga9/wA1ov17lzkSM/8AqSZtDlyJAqwApXUe+KKXiKiTiUhOQkpIcMQOIUN+nnFVFrZy1RSbemTZS1lipJdWYJJABIclks46xQSN1J2JmAyqKNSTzL1P8wfzNpMJiQkKVlcBYDLzNmS1qglu8Uhw8/C4cLkg5szuK5U1OViXNG9Im2vB0QeUdlDM3GxARnUpFSWoa1Y8Ro/IG8WeztnZUKDTFLRq9vl6Rey94yZCUkuGNeoArzDiIsjEKBdGUpUxKaDMxp8e8K50CUbWjjeTArmywUpUcozkD9ta82cxT7EwsyaVCUyloR4pTqwI9lquxqNWOsF+y9qKRmmgMh2AcEJLFnOgNujh4a2Zu9LRjfHRMCJKgVZA6VMpypLgsEPbs0XUVSETopU4ZE5A4SWqMwDNchJrwu8RZ+EUF5UPmBGlGU5yk+t/nEvaCvCxM1ACQCpSkAhQAT7XCQCMpFc3TWhjzFY5aghKElSioKR4YcqCg4FNT27wiyjaRdNNWOJw6kBJKUk1a1jY1+XKIpdGYyiGo7m1hlGta3HTnFqsrQlapktUsFQKRqCxoQNMzWA1irxmAT/06yorE0OphVKgWI5X9GPmIwfk0pLwcLJKAWYrIDapA0Uwq76mN/wn4aP2j4R87DE0Zq5g5fpl+Qj6Iwf4aP2j4CKK/JB9j0KFChjCjON/0PiFD/tj3vGjwBb60xBNPwxy5mEn0LLoF8PKsksUqp20D8oa2aQlK7OJig78jfteH5hALC4u/nyvDEhSspQsu1fU0Nr9RCN6Jjc4sSQUvVmtakSMFhCsjhCmD5TYtZy1O/WGxJZVBTKfrpEhOFdHW6R10rr2iRo6aAbeDd8yVJUkMVOWSaoq7OOkVWy8cJM9K1ICikkOH1DVFtdGg32jInGaFTULSF0HU3fvSLDGfZ3Iw6ZK5syWlcwOpMwqqTogI4nCWBikbOyST6KlGIEzhKSnMQzuxSVNciJk9ObOTTjU3Z2A9BHu2pScOqWmWgFCalYZJVajKuAwuYYlz84GUgsfeLgwV2QnxuC2hucsMAxdQ+DgivrFnLVL/wBMCE+IrwmWm40y10IuPOIGPlOJZeuQP/uV8mhIxqBKWnIQoMHSLghw7VA69YJodjcrZaMRkWFNMAyp4XGYjLUOC+Y84EtoypoSEzUlSkksqpDk1qbikHG7WGlkTlKPEKgcnDOD5EdIvZS8NNlqOQUP5hYjqb1N9XgFoQaQNYCaiVKRJJQiYoB8qWIzW7jq+sCOGxKJa1BQCwCXpVKgbh/O8XeLly0YoqSGSwUa3JTmDchVPvis2OETJwTOJQlZLLSwUkmxJI9kmhcfzGQZ00bxu1hpOI2dKSA6JksEtQubnu8UOztiplTEyFM6ZvFpmSAVpPmNO8T9z5ipMqUn/wCMy2NGyrlllAjmRXy5RK25iAmbLmC6jlUQOQJHuJi2OySdIpt9NsGWVkVZKVU5pmg/ANA7tIpmpRNSxEyhOoWPZPdmiRvTNMxS6AJom/f/AIiFu5hFhM1KZiUSpSQpalIzEkkkBIOpHPQw1UKtkzZ+OlzpU5M0JE6WAC1MwCgAoeteTxxjNseFJXlHFmdLvUhj1oP5hjYeMM3HgzFAoTLUliEgEEVDJABu7R1MmSlInS0L4UqKXcEtU3N9UvHNNU2i3D5RT7XyrCcThuEK9tAoZatSAbpJ9D3hjAY8IP3jMwCSLXF/rUxS4mfMkEF+Fy45gm5MO7KxEteJkhBYmYlwagOaljT6eEoISTdqeCqWSCFkkLT+UAswN38xZolYmflKVAMCKCvN/wDaxHWkD+I/HWnMSAogKOo0NbRN2PtdM77tZLiidSWccuTa6+UOm6I8i8kzeDCpneFNQ5yJCZn9QzOe7Bx5CHN2MQJUzOZbLSPuWHsgKqzB/YJSxsAdTHKPZIzDIoOA44iC4U10/NvSLJkGVMyB0lViVOUZtHbiPFXzEHNt5AjK1Q8vbWdTKYlK3IJoSlyCxFaBvOIfiuCwYKWDLRm4UOaMKu/WO9moqMymCS4LihBJ1FnpDyJgSrOriQ7qILZaliAxPCRVqtBy8AyKfHzgPEAGUniare0HYEUqT6x9G4T8NH7R8I+c9q4hWdaCpKiKoKS5JVxOP6Sya9RH0Xgvw0P+kfARRfuFD8KFCghFANvhKBxL6hA+JvBzADvgv/qlD/tA/ERPk6AwZ8NKlVuTrDuNSGQurk5WLUyJ0PUNTpDUqQXzG7u1om4jBKmAIdiDnHcOKiju8BsmQctjcWbypbrErBqpVXxr/mI6ZSsoJftqCCQfeDHUkMQ5Ach38q9ReJ1QtBHLlpVLUWC1IT4iUqZiZbqYcj8u8AmE2srEYkYvELBVmYfpSGKQK0ABY+bwY4aekYzCLSRlJmSVmrcUsKAI0coLdoEdubMOFnTZBT92KpDOChdiOxHq8CTeOj0vRpXb78FnsDYkjaPjYmcVLRKVlQglk0/UHvD8nYq5ssLSpFuFCUpQkDRsoDlud4DcBt1eESuXKLpmE5k2ckM7EEcjbSLb7Od5Vzc0qYmiOInTK/6tC5se8Pax0CacpPLyOrwalZUscwBHZlKLdIgbe2h4BKk0M0Bw9AKhmGvyizRt5U7FBMoEuVPZgkWU+rMa8i0R9tbtTpyjOdNxYgkMADSzt5gxsklbOVrGRXycKVTUSzNMrxfZWBSrNmFHBNPPpEubiFTJ4lTiqSZKcs5RF0BuQZyaAa5g0FP/ALSSsJynIMrKBD5g71q9wC1hFTifs/JWUrnryqoSHzG5DvQgFjXrURP3o+Rs6KfZ+JTOxM6ZlASUkBLWSGQkV6C8D2Pk5pjAZXUwCX50LX8otMdsk4SYuUpWntAM4uCxv5REkYUzlAJqEgZ1EMkdSTYfEw/7lrtBrsTeuXJCJBXn8Wa65uYhDgpFEGod7nlBPtlBTKJVlAdwy8ztZy1AKExnuxdlplKOIUCpkkoyscqru2uo9/Zze2RMRkVKmFzLBZKsycyRU5S6Te0XhO0RkhwmZi2w8oEvM/EY5ACDdZ0Fe/pBltlP+iwfhyykqQBmWwJUpYqa1d28u0Zbs7fspkiWs+GpLBTBs2UGtBV+VAPfFFid75xKwhaghTgPUpe7E+yS/lGyb7Dil0EKxNxcxUuSfvksVAEAqDVZTtR7U18rzF7COHwKdJiVZ5ig5oaF+gHzMZ1sHa68LPROF3q7cSTcP1jbcNPRiJQmIVwKD2foUkD0Mc/LNxa+hG3HZlGKJnEpQMzUpoOZ5RN3d3fyY/DhacxU6gdGyqq3RT06QdYkylTJaEyESwPaCAAXfRgKM1WdqQzjNmJlLzKVkCMykFJIUFEVQ4NiDXyib5N0dKjewWxa0TMQpCXSBQa8wXNySa+cF2zN0JcnKsqzqtqAD/SBfz+cD+wZaJm0SyUzOEqOYv3UyrkEvB7OWk1YJCRTS1fOsGU1HRy8j3QMY3ZSZKgkuqapLpU54EBSg1bMMrP1iEnDBMvifKCSH0IFzWldesW+FxeaZNmLClLogJBqwSC5Nh7Wp6RzNSMymISQbqOYORyFx5xT+RXrRQGfllEhOaobKxHMHMoOz1pFbLnrykB0ZlEAA1qXpVq1aLzaBTLWhBVwmnClgCz3ux5AiKOefvGqRnYByA5IL+73wyaAiPiZn3yS9Eke3y5BQ9k61vH0rg/w0ftHwEfNeNk+GpajxoWCKmtdXFLx9JbP/Cl/sT8BFE7HTJEKFChgigF3rSoY1wlwqWkF3/UeXaDqBfeAffGn5BEuZ1EWTpAtOQXdgalh0+vjEvwwU5yClg55ZaP35xyrDjq/u6x7tQHwClNOH/mOZTtJkkVQV4nE4uVCmUnjcFrVpHWHwxK7PlXZ6EXHW0WuACVSJKmf7tPwD0bmPdHSJOWaeqQfRxGzuTQX5KTfLHHDhBSlnIWCL5pZBTTW5etngg3hwMrGpTLUrJmQFyZqTVKmqk80m+U+6GNq7Hl4iXkWS16XT2d9KRAl4yTgF5FoWpBAKHZQDBiCVEl7m2t6xXikqxZaEtJIAdrbsYtM4SJkkFZolaSGWP1O4pze2sX+OlS8Dh/9PLmOpXFOXTlZ9OX/ADFhtretJQsyZS6B6Vo4o+g6Cj9ozDaGOWqk1JBBdLG/7hqaXg0jpcgp3S3slyJqs0nNnZAWFMUpewSQxej1jVJaEJSpISlAFkpbXoRUltIyX7MMBLxE4rXmzSCFhASClQdqnm+jRrM+iysOAA2U89MzaX9Y5ee/COeTVnMqayaq4teXnDcvaCFKyuXGgF/fr8oaCFcYSBmVUnQN3JjiWlKaszlgq5JJ5C1YlJRSv/f+E0Ve8eWVMRMmBJSvhOZAUEEeySSKD5xV42bKQF+Kg5FzRk8NIGZWVi2UgUq5dq9YJ9q4Lx8OqUb/AD5uYzbcfZ2bHrlLD+GCToKVBrzcf8R0xSxsvxztUPT9vKSEyZSVZ1rSgldkhRYsQSSdIJt8djS0SZSJQISlwGrcOD7oqtsykGd4aEgM81VqGiUl9Rc0i03YwRnSpiJjlIDBVspBUQRzYue3lFYSoHIvJkuPl1UNbsanyN2i32HuTNxmHXOklJWheVSCWJdIIILN0rEje7Z/hLIUll2JSwtopOo68mgm+yGfwYhwcuZBJHMhQa3SKcksVYjerRmm08CuSoomJIWDUKDEPoR6QT7p78TZErwEpSQklQepD3HbWNQ3p3XkYtATMlkKI4JgotPQmxHQwK7J+xtEsqXOnqUBYS2S3d3L9PjE1yQktgyXkssNvPh8QlBYy5wWMyWfOL8JFy7M9ie8RN7ErnoKQpVirJTKGYlmDqYm51B5QxtrdVGGAxEgq4FAlKiCL3Bob37xN2oAAhZLLmSVEE/lBoG5CrDtEptZJovxtOLSKT7ON20TJ02dMVxSiMiHY1B4jqQPStYPNuAeGJaLk8hYXI5XEZbsQKExRQtQLXSTZ7FtCw9IM8btcyhKnLdlqWwLPlDJfzOY+ULOOU8ieHksJuAIlumjVYm1GDAdPOIuHw+fMcj0ZzcFy5AHT4xDXv1xFOWiSMx1IerHRTA/QglRgitGdQIzpfKo+y4dqQylXYm49oosZgkFIORKch4gKktajOXLVipx2BMxlygQAdBUEvr390X68Icwq5uLio58i3doYXs5alHOAHBYhubh+5L/AMQ6asXQM7cwIEgpSDnoTyANeF+oFY+gsEPu0ftHwEY/tjZn/TlkFShVIT5DzavrGxYX2E/tHwi/G7DEdhQoUUGFAnvGkmf/AGj5wWQL7x/jf2j5xz+o/ASfRUpDEm2jxzjZlA4cGhYVqWf3w6Zju4cPp/gQ1PXwu9LdaxxR6JXTGd2U5sMHdwpSfRRh7HKKVSjcFxRquHHzhjZa1JSpKjmIWcpN2s3q7R6pDlDUKVOX7EU6tyhnuWURtWWBAcJVY2FiOZp5RE2xgJcxJlVKWcE3SehakOzpTly/Spp748kyUuzEl61+uUSUJRnnY2aqkgOfNIUlMkSyg5FZqsRdTD2qWfnpGa7XORSg7kE1b3xqW9GaXOnZDlStKV0DFSicpr/b74y/a6My1Dn8Y74OzpbuKZqH2NbGCMLMxWszhANPZJcjnUj0aDZct81yVpauv0LRT/Z5tRE3BJly05VSBlI0B5kag16xdYs8AILFOnxAjjfNjP5prdEpRvoiTUhKUqamp7DWIxxYyHK7BleV29HiXisWliHULOGLVoK60b1iGlBQBkUC4IUG/wCREeWTyYqWiTJxoUCoezqO8Um0dmokzFYtykhOVSv6SNRrVr6mLUyiXa5DUYDoaQ5LSCChbLSU5VAgMaVHIiL8VpU0LeMrRluycYifjVTJhIQWfkEAWu7UA98aNsjZvhS2N1KcZaUc5TQ3qdeUZ9jNk/6LF0zBL8PVB73pQgwc7G2pmdLsEhgWd06UcW+YivK2laLT/Gyg+0vZRXKOJTLKgABMAoQxYKblZ+wgO3O3gmYOYsgAoWwUgqrcsQ1jUivONY2jtEIGUpCkqBd7MWHOt7Rk+8m7asOrxJbmSSSCPy6AKOnfWKce41LonF2qNf2NtVOJlpmIOYciapIuk9YmmWALCpc9+fpGZfZlvAlPjST7SmUgHU2IHU0PlGiTprIryI9PoxKUFF0iUlTG8XKQp0LCSkirtY6wCbcxiPHly1OfDlhJpSjgEPzoXiwnYgqWgD9VR0JJ+u8Wm8GxTOlJmy6TUB0t29n+ORhnHF7KccsWDe6+CkJnzZUwKVR0qSTwBLkktahZ+YtBHP3IE8JmeJlYcKClwEg8INX6l4odozRhsEjKCJuJdUwm4yuEpa4cu8FO7e3lTsOlSqqFFdTz8xWBKWKK8lraAibshUvEpw8wAnOFEiubMphpY/ONHxuLDEA8RY2s5/wYh43BISs4n/5MgSAQ7NQkDUsSKxS4/bMxUxgaC/Og4u0LKLk0oknLItMdP4VBLZhlHmSIl4g5Ujr7vl6xQ7OfM7mp15ijvrE3bmLZ9EMylAkKBamX5N2hmsSdFjJxKScoNWJANLXvGhSPZT2HwjLdjyEqK1FSlKQ2XMCLpLVsogP21jUpPsjsPhFvTu0x4HcKFCjpKCgU3glE4g1DZB3esFcCm8c3LOLFjlHLr745vVX7ehZVWyulrKUUAI5PWnOkNIS7JL3PR2avW8Rpco5iQW5jzfytCwWNdSwpTqFG6U/iPN4/ch+XRN4vo7wfCWUNbGJMxkvUPp1iH4xC3dj1a3nePFr8VYJUw5t7mh+J0Zos5c4XoQA7ua+lIj4WeMxL3t52iFMxBlqITxJaoNB9VtDyJ6ioAgEnkbeUTnKfnr/A+Kor988PwomaBx9fGMj2gHmq6mNt3hlZ8OskEBNbeRoO5jDsdNeYQLBTDs7Dzju4G3HZSL+NBNuPvUrCTFkMpKxxJchRaxFIMNkbxSivxl+JM0GdYLK1ZCeENaxPWA6V9nWOBC0ISczFJC02LHW16w3iPsz2ggk+ESXclCwb63EXuPkGma3h9sScQwlkZtULooAaiJMyVo308YNitlY7DLC1S8QgpqFlKqN15QWbH+1leXJiJYUrRaTldrZgx90R5OPKnEXD6NHWmhBpT18oblScoZJLOx7HkIo9jb2ifNTLypGZLhjbhdi94JhJL86fCF30yck12Uu+GykTJaVFwQoJDAlnswBuTSBxl1RLSonKEuBRiQkgmw53uIJttbSCUhIBV4lARp+V+9dIrcLss+GpKlKSwNAdTQn3PGbodT+NMZwUhU1Cgfa4QH0Yt5f4i+wWG+7KVgEK9oGoL0Y0rSONmywhIKfzM5e9NXjzGYnIz2Y15M0CUm9EmwJ2tutLw2LC5JyoWCwB/DUNAeR09OUXO2NseJKUNQWofaFMztq5brWGiuXOljOqYpftJCQAzUUc1cwdjoaHtDuC2aCvMRRXPu+kVUr78Dt/ZI2Ts/KrOpIJA4QbCn16xf8AiHIC1xYfVqQ2qS2oc6D5wxj8b4cla1FghJJ/tr8o5pvOdi9gzj5QnzvEZ0y+BT0HEuYxPMFj7oj7Ez4ZZdVFiz0oPiDTzi32XhAnBkzF5TOGfsMvAk9kh+6jEBeCUVJWllJy36ubA/VYo1cq/gu5rGibtHa/iqZGZgNBTiYA+ZJ9IlyNlgpStaeNi5H9RN3NL+6OsLh1BY/KnNyDqypuVXuT6dYl42aUlIS+Zb6OzD6v6hoD5GlRH+CNh8KSEJJypAq44rkDWjxxMw+VKiEKUEsEgljUaA2LamsO46cqWULUx4gCBzJYXvfyiVtXE5UlACiojMnLrSz2ELegjOzcCEBSmS4DJIPEQQHzaE5hfpGkyfZHYRnJnrAQ6SAUjNqATUdX8o0aV7I7R0emXY0TuFChR1jigJ3umJGI4lZeAfO/SDaALfOagYnKpOZ0JN2YB+WsQ503DQsuiiXtEpCikuyaNzrEbBYk52yDO1xcuAaw+ESiVBAVxAKyvao5jp8I9w+DZYUSbF350+vKPPtNUxFolTJPEkPxD5+XlDyZLPUKalD7P0IdlYbMFK1tXpHuz8NlJBYZ6jy5wIyrZuyPLOZSgGcN76kxNl0VYO3p1huRhSglyDXz9ImSkDM1otBZPZmNpCloKVG4IHXqfWMR2lhky5pQtKhMzkKCiAxe7CrMHezc43UosLC7+v8AEC32g7kjHIzy2E+X7JtmH6SfgdD3hoTUZUx4OgcwH2jz5Yl4YlGYlhNWCANEgkBi3blWNM2fiiECWtZVMCXUohn8/c+sfM+JkLlLKJiSlSSxBoQeReN0+z3bYxWEcl5iAEqrXhDJPn8Xh+dVDQXGgxE0kUIpy+ukZh9o264WvxMPIUleqkBOReYPZ6KejtX0jRJKiAf3Hy6NA7vXjFnDHwUlas4DCpGU3bu1YTj8ULF7Bz7L8AFTZ8xYOaVlQl3o4UFOOfDGhqnioDwM7oYA4bCKK2M6Ypyl6uLJJ53eGp28CgoMeE1IufNh8IfFyk2Ce2XcqQUJKRo4BNbl48TKZQD0vXpEDDbRdRWSVcQTlBb2re+LRcnjJe4+vhEpUpWIz2UtNHpyiHjUBfCpyNWo9XbsYeByqDAFhr9XhnxytQLizsNL0hUpZXejao5wuz3qyEhFASw/KPXv0jrDywEkMKHS3lDM9QWyKka9uXzibLlglgwoD6w3Tts3Z1hR+c9vrlA/tuYufMTLQeBaSVk2CQrKQKO9W7QUrlAAB4HN35qDiSGqEKzJOihNrfRsp84MZdv6HjpMn43BJZD0CTTlZgPlD+Gw6QgAMBEnHEqyizkW0GulIjzFMwFYF/GxGNY1aQkqUQ6S6TW5cWGlTHOBwrgTV5mVbMoulGj1vqeTtpELBrzzl56lC2CdAMoZXVzXpFliscUos4Nx0JpC9sNUSTgwtqAgMQCBdJJzDXX3RHxLLINAoHK9vU939TE1E1IUK1Z/Kv8AEDczHZloT+oqsdWB/kQVDJ6D4L3ErCUlQIIy30g9w5dCew+EZzI+8RTiFm7Gr840XCjgT+0fCOj08k3JLwNBDsKFCjrHFAHv1hPvTMZ+BI9XHleDyBPefinhGhAJ8n/xEeaWMbA+ijlbOAZTNmHEX5Ef5jqZhRQpqBSvaJc5mAoAQwf3xyKkJDMA389o4atUQOpSad4aXiFAsaBiX17CJcqSwy6/VY8TJSAVKPDziTSjSY6TZDkuxNTX/mJKF6+Z7QwpQzugEoa+npHSCRQ6wW92gkzPmAbR6fX1WGPEqLNWrgWrrEbD4svpRRHDUefWH8ThirhNn+OkU/KezPoF97dgydoSy6Qmcl8swBieQUNQ0AW4W2FYHG5ZgITWXNHIpseunK8aqrBpluVKISkuTcl+g6QC7dwkmZiVJllRz8S6W4Q+UsCp+tHtF4NL4eB420HmL28kgeGRlILkCpp/mKPE7SZGSyQSQ1COJyHuKfGPMBs5SJCpkw8RzMm7P7I72j2ZgRNSM0zwyEuotxEkvbu/pDrCCJ9Mq5e0pjkJJLk9wVULdGPlE7DbImrSqcRlQBqSHYUYekP4PYqZc1C0EzEEXvVtT5mLYYtWfIpwnK9qdBUUIhZ8rr+mFNEbd/DApObRT+aQB8zFnjHsDfQfVLR1gpSUgMKP6k398MY9XHzHPk1vdEeRWrDRzKmu76O/OloYTLYOf0vDk2ZldQaoc+VoewuLEykwDkCaPSttNYR2o5VdC1eiCpXElvrSLAKBdOv8xxNwqRlMtQI09NHq0MzJOoNQdI0nltAWibIRlDO9dYGN05Khj5+aoyFQN38RQPuOnWLrF4jw0rJdgHMQd2JiDiV5SrN4PG7fqoA3QH16RRKot/sOlpl7jFcQVm09n3Pz5/Qjk4cqZhrfpDePmgTDqWZ+X08O5FhAIBszczz8ogxGVk/CLlTFTUDMFe2h2JKQWUnR2YN0iCvaSlKOaWoAqABcFiNCBzDxaysXmSVMXSKgdDb3RB3hw4Th1uKqL0vm0Y92EdMV4YETMRPqovQAJB/qOnvEV52SjDpKjNeepJKUkhhmrypQNWIXiTlykS5SVKW6VLIH6g5J/ujzEbPzTUpS2ZZynWoAJPqD6wkItS1L+R0W2w8YFyFJbIEPR2Ds5P11jUsMeBP7R8IyPG+FIRMlyzmWpJC+QCnBAa9I1rA/hI/aPgIt6ZK5Tj0x19D8KFCjsCKBjeFDzrflHdq2gngb20r789Ej5+scnq/7ZuyqnyAopBLA0fuzs9IsSmWlNgK/Xzikn4hXEDoqlPPTvHKseolz7IFAauTePNqcnGugZRimXCsQg6j1EU2OxwyTEqdk1e5INqAMwt5ViFmzGico5gv08re+HJUklwDRqmhvp7oq187JuWi3wc1w1LD4B/jDUgFKmVUH6+ccAKTUszU5n6Ah9KXc/HnGr5bBZzMQmUCsPz5ua/MivaO0TM6eIVvX68ojSJ6lEAhi7eoLGvUCHfDBzPQggvXu484aP5BvRQ73qmqQPCBOYspvrzf+Yh7I2BkZSqrDAvplNGbo3nWCZJzWFxRgfj9WiOuWpK2Ivc+VI6k/CBbqhDCAoyk0JowtEbE7PSxI9o2vpSjaVeHJGJJWQ9OulBpyeImKxhHtEG9RSnaC0wEzCSAkEB6Ad6j3UiMqe6gzsAxJF+ru3K3KEgrWkkMAR6iIsnZwYXcDX5dIRrTMgo2UgFLM/wDmGMaEk5SGtb67RH2bjwgZS5HIlgOdNY9xSwVhQp8+31pHLHlybi0XlSj2c4eahOfPYGjh6PHMydLmrSplJa2YhmtbryjhaBSrPEfCEqykjqe4pXyeOn21eVkr0Sky5ZWEZsqndLVcDmNIcmyMqhyUXJ+urRW4Ca8wqCWCnZQDPlLN5ir6xdy1AhlXhMXXYLKbeGcAUy757jVgw95IHnHu6+DKPEnrSoKWoioI4U0FPUx3tSWkzJRUjMQ49WaxrVqRIRtBS1Ld+TAU+u3KDNtJRSHvR0pYUrMX9o3sNB8obxu18hAdw+XmSTpTme7xystLIb2n05xWz8MpkKDOFBgUhzqNRzUKGCortk+yz2XiEpCuLrxHo5DnvFbtiaJwQkK4dOpGZ/gYtFbNyoUokuUKf+4H4AmnWKHEYVcpQUCGlgqAIehBBN7uTG4tyCiyn7bEiQnIzlIGathTz7Boqp7qBUg1BzOeqSNOd2jiaCtKdA9X6O9XtYecXGzNl5k1S70Y8ufZq+cDjhDhTkFuyqRgBmCqqJodb2LeTuY2jD+wnsPhGe4jBoS6Zdsprrb/ABGg4YcCf2j4Rf03Jmrqh1pjsKFCjqGFA7t7BTFTCUJJdIqPOCKE0T5ONckcWBgCnd+cT+GruYSt353/ANaoPoUTXp4pVYmCAKXsCaFfhq5fVY6GwJiXV4ay3LXyesHbQmgfp43dhwAXEbHnGolKdm+qwpGyMTQ5FD4iDpoUb9NG7sHtoB0bInFT+GsV9ffEpGyJtylXakFrR7G/TR+wqFAfL2TNzk5FAaCFP2fNUGMpTnUNBg0Joy9Ol02HEApGwp4WD4RAB6WMeq3emkfhGuhApUjn2MHkJoouJfYMEAv/AKDOSGEst0b6MNq2LPb8JXug+hQPZX2bAz2Xu/OzAmUpgNWvb+YdOxZ+Z/DVS1v5g9hQPYibAA52xJxTSWp25QpWwpqEsJSiwpo8HjR40b2VVWbECZWwZgAAQoMOQ/mOlbHnP7Cvrzg1hQ3tI2CASbu9MUB90rhLjo0dYbYU1Ibw1Vqaam8HLQmge0vs2ADzdizjaWoRwvdyaoJGVQYgk9q0g7aFG9pGwQHf+kTWPAo6V/5iDiN1VqclC3Ia2gL89YP2hQsfTqLtM2Bnyt3ZoYCUqgZ4ck7GxCS4Qq1KDzg9hRnwKWmzYGfp2DOAbw12aunv+ng8kJZKR0HwjpagL0jkYhPMQ/HxKHQVGhyFHkKKjHsKFCjGFChQoxhQoUKMYUKFCjGFChQoxhQoUKMYUKFCjGFChQoxhQoUKMYUKFCjGFChQoxhQoUKMYUKFCjGFChQoxhQoUKMY8MKFCjGFChQoxj/2Q=="/>
          <p:cNvSpPr>
            <a:spLocks noChangeAspect="1" noChangeArrowheads="1"/>
          </p:cNvSpPr>
          <p:nvPr/>
        </p:nvSpPr>
        <p:spPr bwMode="auto">
          <a:xfrm>
            <a:off x="63500" y="-719138"/>
            <a:ext cx="1981200" cy="1485901"/>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pic>
        <p:nvPicPr>
          <p:cNvPr id="30728" name="Picture 8" descr="http://cache2.artprintimages.com/lrg/30/3033/AAMBF00Z.jpg"/>
          <p:cNvPicPr>
            <a:picLocks noChangeAspect="1" noChangeArrowheads="1"/>
          </p:cNvPicPr>
          <p:nvPr/>
        </p:nvPicPr>
        <p:blipFill>
          <a:blip r:embed="rId4" cstate="print"/>
          <a:srcRect l="6000" t="5333" r="4000" b="6667"/>
          <a:stretch>
            <a:fillRect/>
          </a:stretch>
        </p:blipFill>
        <p:spPr bwMode="auto">
          <a:xfrm>
            <a:off x="6019800" y="1371600"/>
            <a:ext cx="2902527" cy="212852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par>
                                <p:cTn id="8" presetID="25" presetClass="entr" presetSubtype="0" fill="hold" nodeType="withEffect">
                                  <p:stCondLst>
                                    <p:cond delay="0"/>
                                  </p:stCondLst>
                                  <p:childTnLst>
                                    <p:set>
                                      <p:cBhvr>
                                        <p:cTn id="9" dur="1" fill="hold">
                                          <p:stCondLst>
                                            <p:cond delay="0"/>
                                          </p:stCondLst>
                                        </p:cTn>
                                        <p:tgtEl>
                                          <p:spTgt spid="30722"/>
                                        </p:tgtEl>
                                        <p:attrNameLst>
                                          <p:attrName>style.visibility</p:attrName>
                                        </p:attrNameLst>
                                      </p:cBhvr>
                                      <p:to>
                                        <p:strVal val="visible"/>
                                      </p:to>
                                    </p:set>
                                    <p:anim calcmode="lin" valueType="num">
                                      <p:cBhvr>
                                        <p:cTn id="10" dur="500" decel="50000" fill="hold">
                                          <p:stCondLst>
                                            <p:cond delay="0"/>
                                          </p:stCondLst>
                                        </p:cTn>
                                        <p:tgtEl>
                                          <p:spTgt spid="30722"/>
                                        </p:tgtEl>
                                        <p:attrNameLst>
                                          <p:attrName>style.rotation</p:attrName>
                                        </p:attrNameLst>
                                      </p:cBhvr>
                                      <p:tavLst>
                                        <p:tav tm="0">
                                          <p:val>
                                            <p:fltVal val="-90"/>
                                          </p:val>
                                        </p:tav>
                                        <p:tav tm="100000">
                                          <p:val>
                                            <p:fltVal val="0"/>
                                          </p:val>
                                        </p:tav>
                                      </p:tavLst>
                                    </p:anim>
                                    <p:anim calcmode="lin" valueType="num">
                                      <p:cBhvr>
                                        <p:cTn id="11" dur="500" decel="50000" fill="hold">
                                          <p:stCondLst>
                                            <p:cond delay="0"/>
                                          </p:stCondLst>
                                        </p:cTn>
                                        <p:tgtEl>
                                          <p:spTgt spid="30722"/>
                                        </p:tgtEl>
                                        <p:attrNameLst>
                                          <p:attrName>ppt_w</p:attrName>
                                        </p:attrNameLst>
                                      </p:cBhvr>
                                      <p:tavLst>
                                        <p:tav tm="0">
                                          <p:val>
                                            <p:strVal val="#ppt_w"/>
                                          </p:val>
                                        </p:tav>
                                        <p:tav tm="100000">
                                          <p:val>
                                            <p:strVal val="#ppt_w*.05"/>
                                          </p:val>
                                        </p:tav>
                                      </p:tavLst>
                                    </p:anim>
                                    <p:anim calcmode="lin" valueType="num">
                                      <p:cBhvr>
                                        <p:cTn id="12" dur="500" accel="50000" fill="hold">
                                          <p:stCondLst>
                                            <p:cond delay="500"/>
                                          </p:stCondLst>
                                        </p:cTn>
                                        <p:tgtEl>
                                          <p:spTgt spid="30722"/>
                                        </p:tgtEl>
                                        <p:attrNameLst>
                                          <p:attrName>ppt_w</p:attrName>
                                        </p:attrNameLst>
                                      </p:cBhvr>
                                      <p:tavLst>
                                        <p:tav tm="0">
                                          <p:val>
                                            <p:strVal val="#ppt_w*.05"/>
                                          </p:val>
                                        </p:tav>
                                        <p:tav tm="100000">
                                          <p:val>
                                            <p:strVal val="#ppt_w"/>
                                          </p:val>
                                        </p:tav>
                                      </p:tavLst>
                                    </p:anim>
                                    <p:anim calcmode="lin" valueType="num">
                                      <p:cBhvr>
                                        <p:cTn id="13" dur="1000" fill="hold"/>
                                        <p:tgtEl>
                                          <p:spTgt spid="30722"/>
                                        </p:tgtEl>
                                        <p:attrNameLst>
                                          <p:attrName>ppt_h</p:attrName>
                                        </p:attrNameLst>
                                      </p:cBhvr>
                                      <p:tavLst>
                                        <p:tav tm="0">
                                          <p:val>
                                            <p:strVal val="#ppt_h"/>
                                          </p:val>
                                        </p:tav>
                                        <p:tav tm="100000">
                                          <p:val>
                                            <p:strVal val="#ppt_h"/>
                                          </p:val>
                                        </p:tav>
                                      </p:tavLst>
                                    </p:anim>
                                    <p:anim calcmode="lin" valueType="num">
                                      <p:cBhvr>
                                        <p:cTn id="14" dur="500" decel="50000" fill="hold">
                                          <p:stCondLst>
                                            <p:cond delay="0"/>
                                          </p:stCondLst>
                                        </p:cTn>
                                        <p:tgtEl>
                                          <p:spTgt spid="30722"/>
                                        </p:tgtEl>
                                        <p:attrNameLst>
                                          <p:attrName>ppt_x</p:attrName>
                                        </p:attrNameLst>
                                      </p:cBhvr>
                                      <p:tavLst>
                                        <p:tav tm="0">
                                          <p:val>
                                            <p:strVal val="#ppt_x+.4"/>
                                          </p:val>
                                        </p:tav>
                                        <p:tav tm="100000">
                                          <p:val>
                                            <p:strVal val="#ppt_x"/>
                                          </p:val>
                                        </p:tav>
                                      </p:tavLst>
                                    </p:anim>
                                    <p:anim calcmode="lin" valueType="num">
                                      <p:cBhvr>
                                        <p:cTn id="15" dur="500" decel="50000" fill="hold">
                                          <p:stCondLst>
                                            <p:cond delay="0"/>
                                          </p:stCondLst>
                                        </p:cTn>
                                        <p:tgtEl>
                                          <p:spTgt spid="30722"/>
                                        </p:tgtEl>
                                        <p:attrNameLst>
                                          <p:attrName>ppt_y</p:attrName>
                                        </p:attrNameLst>
                                      </p:cBhvr>
                                      <p:tavLst>
                                        <p:tav tm="0">
                                          <p:val>
                                            <p:strVal val="#ppt_y-.2"/>
                                          </p:val>
                                        </p:tav>
                                        <p:tav tm="100000">
                                          <p:val>
                                            <p:strVal val="#ppt_y+.1"/>
                                          </p:val>
                                        </p:tav>
                                      </p:tavLst>
                                    </p:anim>
                                    <p:anim calcmode="lin" valueType="num">
                                      <p:cBhvr>
                                        <p:cTn id="16" dur="500" accel="50000" fill="hold">
                                          <p:stCondLst>
                                            <p:cond delay="500"/>
                                          </p:stCondLst>
                                        </p:cTn>
                                        <p:tgtEl>
                                          <p:spTgt spid="30722"/>
                                        </p:tgtEl>
                                        <p:attrNameLst>
                                          <p:attrName>ppt_y</p:attrName>
                                        </p:attrNameLst>
                                      </p:cBhvr>
                                      <p:tavLst>
                                        <p:tav tm="0">
                                          <p:val>
                                            <p:strVal val="#ppt_y+.1"/>
                                          </p:val>
                                        </p:tav>
                                        <p:tav tm="100000">
                                          <p:val>
                                            <p:strVal val="#ppt_y"/>
                                          </p:val>
                                        </p:tav>
                                      </p:tavLst>
                                    </p:anim>
                                    <p:animEffect transition="in" filter="fade">
                                      <p:cBhvr>
                                        <p:cTn id="17" dur="1000" decel="50000">
                                          <p:stCondLst>
                                            <p:cond delay="0"/>
                                          </p:stCondLst>
                                        </p:cTn>
                                        <p:tgtEl>
                                          <p:spTgt spid="30722"/>
                                        </p:tgtEl>
                                      </p:cBhvr>
                                    </p:animEffect>
                                  </p:childTnLst>
                                </p:cTn>
                              </p:par>
                            </p:childTnLst>
                          </p:cTn>
                        </p:par>
                      </p:childTnLst>
                    </p:cTn>
                  </p:par>
                  <p:par>
                    <p:cTn id="18" fill="hold">
                      <p:stCondLst>
                        <p:cond delay="indefinite"/>
                      </p:stCondLst>
                      <p:childTnLst>
                        <p:par>
                          <p:cTn id="19" fill="hold">
                            <p:stCondLst>
                              <p:cond delay="0"/>
                            </p:stCondLst>
                            <p:childTnLst>
                              <p:par>
                                <p:cTn id="20" presetID="25" presetClass="entr" presetSubtype="0" fill="hold" nodeType="clickEffect">
                                  <p:stCondLst>
                                    <p:cond delay="0"/>
                                  </p:stCondLst>
                                  <p:childTnLst>
                                    <p:set>
                                      <p:cBhvr>
                                        <p:cTn id="21" dur="1" fill="hold">
                                          <p:stCondLst>
                                            <p:cond delay="0"/>
                                          </p:stCondLst>
                                        </p:cTn>
                                        <p:tgtEl>
                                          <p:spTgt spid="30728"/>
                                        </p:tgtEl>
                                        <p:attrNameLst>
                                          <p:attrName>style.visibility</p:attrName>
                                        </p:attrNameLst>
                                      </p:cBhvr>
                                      <p:to>
                                        <p:strVal val="visible"/>
                                      </p:to>
                                    </p:set>
                                    <p:anim calcmode="lin" valueType="num">
                                      <p:cBhvr>
                                        <p:cTn id="22" dur="500" decel="50000" fill="hold">
                                          <p:stCondLst>
                                            <p:cond delay="0"/>
                                          </p:stCondLst>
                                        </p:cTn>
                                        <p:tgtEl>
                                          <p:spTgt spid="30728"/>
                                        </p:tgtEl>
                                        <p:attrNameLst>
                                          <p:attrName>style.rotation</p:attrName>
                                        </p:attrNameLst>
                                      </p:cBhvr>
                                      <p:tavLst>
                                        <p:tav tm="0">
                                          <p:val>
                                            <p:fltVal val="-90"/>
                                          </p:val>
                                        </p:tav>
                                        <p:tav tm="100000">
                                          <p:val>
                                            <p:fltVal val="0"/>
                                          </p:val>
                                        </p:tav>
                                      </p:tavLst>
                                    </p:anim>
                                    <p:anim calcmode="lin" valueType="num">
                                      <p:cBhvr>
                                        <p:cTn id="23" dur="500" decel="50000" fill="hold">
                                          <p:stCondLst>
                                            <p:cond delay="0"/>
                                          </p:stCondLst>
                                        </p:cTn>
                                        <p:tgtEl>
                                          <p:spTgt spid="30728"/>
                                        </p:tgtEl>
                                        <p:attrNameLst>
                                          <p:attrName>ppt_w</p:attrName>
                                        </p:attrNameLst>
                                      </p:cBhvr>
                                      <p:tavLst>
                                        <p:tav tm="0">
                                          <p:val>
                                            <p:strVal val="#ppt_w"/>
                                          </p:val>
                                        </p:tav>
                                        <p:tav tm="100000">
                                          <p:val>
                                            <p:strVal val="#ppt_w*.05"/>
                                          </p:val>
                                        </p:tav>
                                      </p:tavLst>
                                    </p:anim>
                                    <p:anim calcmode="lin" valueType="num">
                                      <p:cBhvr>
                                        <p:cTn id="24" dur="500" accel="50000" fill="hold">
                                          <p:stCondLst>
                                            <p:cond delay="500"/>
                                          </p:stCondLst>
                                        </p:cTn>
                                        <p:tgtEl>
                                          <p:spTgt spid="30728"/>
                                        </p:tgtEl>
                                        <p:attrNameLst>
                                          <p:attrName>ppt_w</p:attrName>
                                        </p:attrNameLst>
                                      </p:cBhvr>
                                      <p:tavLst>
                                        <p:tav tm="0">
                                          <p:val>
                                            <p:strVal val="#ppt_w*.05"/>
                                          </p:val>
                                        </p:tav>
                                        <p:tav tm="100000">
                                          <p:val>
                                            <p:strVal val="#ppt_w"/>
                                          </p:val>
                                        </p:tav>
                                      </p:tavLst>
                                    </p:anim>
                                    <p:anim calcmode="lin" valueType="num">
                                      <p:cBhvr>
                                        <p:cTn id="25" dur="1000" fill="hold"/>
                                        <p:tgtEl>
                                          <p:spTgt spid="30728"/>
                                        </p:tgtEl>
                                        <p:attrNameLst>
                                          <p:attrName>ppt_h</p:attrName>
                                        </p:attrNameLst>
                                      </p:cBhvr>
                                      <p:tavLst>
                                        <p:tav tm="0">
                                          <p:val>
                                            <p:strVal val="#ppt_h"/>
                                          </p:val>
                                        </p:tav>
                                        <p:tav tm="100000">
                                          <p:val>
                                            <p:strVal val="#ppt_h"/>
                                          </p:val>
                                        </p:tav>
                                      </p:tavLst>
                                    </p:anim>
                                    <p:anim calcmode="lin" valueType="num">
                                      <p:cBhvr>
                                        <p:cTn id="26" dur="500" decel="50000" fill="hold">
                                          <p:stCondLst>
                                            <p:cond delay="0"/>
                                          </p:stCondLst>
                                        </p:cTn>
                                        <p:tgtEl>
                                          <p:spTgt spid="30728"/>
                                        </p:tgtEl>
                                        <p:attrNameLst>
                                          <p:attrName>ppt_x</p:attrName>
                                        </p:attrNameLst>
                                      </p:cBhvr>
                                      <p:tavLst>
                                        <p:tav tm="0">
                                          <p:val>
                                            <p:strVal val="#ppt_x+.4"/>
                                          </p:val>
                                        </p:tav>
                                        <p:tav tm="100000">
                                          <p:val>
                                            <p:strVal val="#ppt_x"/>
                                          </p:val>
                                        </p:tav>
                                      </p:tavLst>
                                    </p:anim>
                                    <p:anim calcmode="lin" valueType="num">
                                      <p:cBhvr>
                                        <p:cTn id="27" dur="500" decel="50000" fill="hold">
                                          <p:stCondLst>
                                            <p:cond delay="0"/>
                                          </p:stCondLst>
                                        </p:cTn>
                                        <p:tgtEl>
                                          <p:spTgt spid="30728"/>
                                        </p:tgtEl>
                                        <p:attrNameLst>
                                          <p:attrName>ppt_y</p:attrName>
                                        </p:attrNameLst>
                                      </p:cBhvr>
                                      <p:tavLst>
                                        <p:tav tm="0">
                                          <p:val>
                                            <p:strVal val="#ppt_y-.2"/>
                                          </p:val>
                                        </p:tav>
                                        <p:tav tm="100000">
                                          <p:val>
                                            <p:strVal val="#ppt_y+.1"/>
                                          </p:val>
                                        </p:tav>
                                      </p:tavLst>
                                    </p:anim>
                                    <p:anim calcmode="lin" valueType="num">
                                      <p:cBhvr>
                                        <p:cTn id="28" dur="500" accel="50000" fill="hold">
                                          <p:stCondLst>
                                            <p:cond delay="500"/>
                                          </p:stCondLst>
                                        </p:cTn>
                                        <p:tgtEl>
                                          <p:spTgt spid="30728"/>
                                        </p:tgtEl>
                                        <p:attrNameLst>
                                          <p:attrName>ppt_y</p:attrName>
                                        </p:attrNameLst>
                                      </p:cBhvr>
                                      <p:tavLst>
                                        <p:tav tm="0">
                                          <p:val>
                                            <p:strVal val="#ppt_y+.1"/>
                                          </p:val>
                                        </p:tav>
                                        <p:tav tm="100000">
                                          <p:val>
                                            <p:strVal val="#ppt_y"/>
                                          </p:val>
                                        </p:tav>
                                      </p:tavLst>
                                    </p:anim>
                                    <p:animEffect transition="in" filter="fade">
                                      <p:cBhvr>
                                        <p:cTn id="29" dur="1000" decel="50000">
                                          <p:stCondLst>
                                            <p:cond delay="0"/>
                                          </p:stCondLst>
                                        </p:cTn>
                                        <p:tgtEl>
                                          <p:spTgt spid="307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Where did William penn live while in pa?</a:t>
            </a:r>
            <a:endParaRPr lang="en-US" dirty="0"/>
          </a:p>
        </p:txBody>
      </p:sp>
      <p:sp>
        <p:nvSpPr>
          <p:cNvPr id="3" name="Content Placeholder 2"/>
          <p:cNvSpPr>
            <a:spLocks noGrp="1"/>
          </p:cNvSpPr>
          <p:nvPr>
            <p:ph idx="1"/>
          </p:nvPr>
        </p:nvSpPr>
        <p:spPr>
          <a:xfrm>
            <a:off x="304800" y="1219200"/>
            <a:ext cx="8686800" cy="4525963"/>
          </a:xfrm>
        </p:spPr>
        <p:txBody>
          <a:bodyPr/>
          <a:lstStyle/>
          <a:p>
            <a:r>
              <a:rPr lang="en-US" dirty="0" smtClean="0"/>
              <a:t>Penn stayed either at </a:t>
            </a:r>
            <a:r>
              <a:rPr lang="en-US" b="1" u="sng" dirty="0" smtClean="0"/>
              <a:t>Pennsbury Manor </a:t>
            </a:r>
            <a:r>
              <a:rPr lang="en-US" dirty="0" smtClean="0"/>
              <a:t>or the Slate House, also know as Appleton while he was in PA. Both of these homes were located in Philadelphia. </a:t>
            </a:r>
            <a:endParaRPr lang="en-US" dirty="0"/>
          </a:p>
        </p:txBody>
      </p:sp>
      <p:pic>
        <p:nvPicPr>
          <p:cNvPr id="33794" name="Picture 2" descr="http://upload.wikimedia.org/wikipedia/commons/9/93/Appletons%27_Penn_William_Slate-roof_house.jpg"/>
          <p:cNvPicPr>
            <a:picLocks noChangeAspect="1" noChangeArrowheads="1"/>
          </p:cNvPicPr>
          <p:nvPr/>
        </p:nvPicPr>
        <p:blipFill>
          <a:blip r:embed="rId3" cstate="print"/>
          <a:srcRect/>
          <a:stretch>
            <a:fillRect/>
          </a:stretch>
        </p:blipFill>
        <p:spPr bwMode="auto">
          <a:xfrm>
            <a:off x="228600" y="3352800"/>
            <a:ext cx="3810000" cy="2715491"/>
          </a:xfrm>
          <a:prstGeom prst="rect">
            <a:avLst/>
          </a:prstGeom>
          <a:noFill/>
        </p:spPr>
      </p:pic>
      <p:pic>
        <p:nvPicPr>
          <p:cNvPr id="33796" name="Picture 4" descr="http://usgwarchives.net/pa/bucksp/1picts/davis/6pennsbury.jpg"/>
          <p:cNvPicPr>
            <a:picLocks noChangeAspect="1" noChangeArrowheads="1"/>
          </p:cNvPicPr>
          <p:nvPr/>
        </p:nvPicPr>
        <p:blipFill>
          <a:blip r:embed="rId4" cstate="print"/>
          <a:srcRect/>
          <a:stretch>
            <a:fillRect/>
          </a:stretch>
        </p:blipFill>
        <p:spPr bwMode="auto">
          <a:xfrm>
            <a:off x="1981200" y="4176963"/>
            <a:ext cx="3638550" cy="2681037"/>
          </a:xfrm>
          <a:prstGeom prst="rect">
            <a:avLst/>
          </a:prstGeom>
          <a:noFill/>
        </p:spPr>
      </p:pic>
      <p:pic>
        <p:nvPicPr>
          <p:cNvPr id="33798" name="Picture 6" descr="http://allenmickle.files.wordpress.com/2007/06/dsc00407.jpg"/>
          <p:cNvPicPr>
            <a:picLocks noChangeAspect="1" noChangeArrowheads="1"/>
          </p:cNvPicPr>
          <p:nvPr/>
        </p:nvPicPr>
        <p:blipFill>
          <a:blip r:embed="rId5" cstate="print"/>
          <a:srcRect/>
          <a:stretch>
            <a:fillRect/>
          </a:stretch>
        </p:blipFill>
        <p:spPr bwMode="auto">
          <a:xfrm>
            <a:off x="4191000" y="3276600"/>
            <a:ext cx="4495800" cy="33718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5" presetClass="entr" presetSubtype="0" fill="hold" nodeType="clickEffect">
                                  <p:stCondLst>
                                    <p:cond delay="0"/>
                                  </p:stCondLst>
                                  <p:childTnLst>
                                    <p:set>
                                      <p:cBhvr>
                                        <p:cTn id="11" dur="1" fill="hold">
                                          <p:stCondLst>
                                            <p:cond delay="0"/>
                                          </p:stCondLst>
                                        </p:cTn>
                                        <p:tgtEl>
                                          <p:spTgt spid="33794"/>
                                        </p:tgtEl>
                                        <p:attrNameLst>
                                          <p:attrName>style.visibility</p:attrName>
                                        </p:attrNameLst>
                                      </p:cBhvr>
                                      <p:to>
                                        <p:strVal val="visible"/>
                                      </p:to>
                                    </p:set>
                                    <p:anim calcmode="lin" valueType="num">
                                      <p:cBhvr>
                                        <p:cTn id="12" dur="500" decel="50000" fill="hold">
                                          <p:stCondLst>
                                            <p:cond delay="0"/>
                                          </p:stCondLst>
                                        </p:cTn>
                                        <p:tgtEl>
                                          <p:spTgt spid="33794"/>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33794"/>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33794"/>
                                        </p:tgtEl>
                                        <p:attrNameLst>
                                          <p:attrName>ppt_w</p:attrName>
                                        </p:attrNameLst>
                                      </p:cBhvr>
                                      <p:tavLst>
                                        <p:tav tm="0">
                                          <p:val>
                                            <p:strVal val="#ppt_w*.05"/>
                                          </p:val>
                                        </p:tav>
                                        <p:tav tm="100000">
                                          <p:val>
                                            <p:strVal val="#ppt_w"/>
                                          </p:val>
                                        </p:tav>
                                      </p:tavLst>
                                    </p:anim>
                                    <p:anim calcmode="lin" valueType="num">
                                      <p:cBhvr>
                                        <p:cTn id="15" dur="1000" fill="hold"/>
                                        <p:tgtEl>
                                          <p:spTgt spid="33794"/>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33794"/>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33794"/>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33794"/>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33794"/>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xit" presetSubtype="0" fill="hold" nodeType="clickEffect">
                                  <p:stCondLst>
                                    <p:cond delay="0"/>
                                  </p:stCondLst>
                                  <p:childTnLst>
                                    <p:animEffect transition="out" filter="fade">
                                      <p:cBhvr>
                                        <p:cTn id="23" dur="2000"/>
                                        <p:tgtEl>
                                          <p:spTgt spid="33794"/>
                                        </p:tgtEl>
                                      </p:cBhvr>
                                    </p:animEffect>
                                    <p:set>
                                      <p:cBhvr>
                                        <p:cTn id="24" dur="1" fill="hold">
                                          <p:stCondLst>
                                            <p:cond delay="1999"/>
                                          </p:stCondLst>
                                        </p:cTn>
                                        <p:tgtEl>
                                          <p:spTgt spid="33794"/>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25" presetClass="entr" presetSubtype="0" fill="hold" nodeType="clickEffect">
                                  <p:stCondLst>
                                    <p:cond delay="0"/>
                                  </p:stCondLst>
                                  <p:childTnLst>
                                    <p:set>
                                      <p:cBhvr>
                                        <p:cTn id="28" dur="1" fill="hold">
                                          <p:stCondLst>
                                            <p:cond delay="0"/>
                                          </p:stCondLst>
                                        </p:cTn>
                                        <p:tgtEl>
                                          <p:spTgt spid="33796"/>
                                        </p:tgtEl>
                                        <p:attrNameLst>
                                          <p:attrName>style.visibility</p:attrName>
                                        </p:attrNameLst>
                                      </p:cBhvr>
                                      <p:to>
                                        <p:strVal val="visible"/>
                                      </p:to>
                                    </p:set>
                                    <p:anim calcmode="lin" valueType="num">
                                      <p:cBhvr>
                                        <p:cTn id="29" dur="500" decel="50000" fill="hold">
                                          <p:stCondLst>
                                            <p:cond delay="0"/>
                                          </p:stCondLst>
                                        </p:cTn>
                                        <p:tgtEl>
                                          <p:spTgt spid="33796"/>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33796"/>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33796"/>
                                        </p:tgtEl>
                                        <p:attrNameLst>
                                          <p:attrName>ppt_w</p:attrName>
                                        </p:attrNameLst>
                                      </p:cBhvr>
                                      <p:tavLst>
                                        <p:tav tm="0">
                                          <p:val>
                                            <p:strVal val="#ppt_w*.05"/>
                                          </p:val>
                                        </p:tav>
                                        <p:tav tm="100000">
                                          <p:val>
                                            <p:strVal val="#ppt_w"/>
                                          </p:val>
                                        </p:tav>
                                      </p:tavLst>
                                    </p:anim>
                                    <p:anim calcmode="lin" valueType="num">
                                      <p:cBhvr>
                                        <p:cTn id="32" dur="1000" fill="hold"/>
                                        <p:tgtEl>
                                          <p:spTgt spid="33796"/>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33796"/>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33796"/>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33796"/>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33796"/>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xit" presetSubtype="0" fill="hold" nodeType="clickEffect">
                                  <p:stCondLst>
                                    <p:cond delay="0"/>
                                  </p:stCondLst>
                                  <p:childTnLst>
                                    <p:animEffect transition="out" filter="fade">
                                      <p:cBhvr>
                                        <p:cTn id="40" dur="2000"/>
                                        <p:tgtEl>
                                          <p:spTgt spid="33796"/>
                                        </p:tgtEl>
                                      </p:cBhvr>
                                    </p:animEffect>
                                    <p:set>
                                      <p:cBhvr>
                                        <p:cTn id="41" dur="1" fill="hold">
                                          <p:stCondLst>
                                            <p:cond delay="1999"/>
                                          </p:stCondLst>
                                        </p:cTn>
                                        <p:tgtEl>
                                          <p:spTgt spid="33796"/>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25" presetClass="entr" presetSubtype="0" fill="hold" nodeType="clickEffect">
                                  <p:stCondLst>
                                    <p:cond delay="0"/>
                                  </p:stCondLst>
                                  <p:childTnLst>
                                    <p:set>
                                      <p:cBhvr>
                                        <p:cTn id="45" dur="1" fill="hold">
                                          <p:stCondLst>
                                            <p:cond delay="0"/>
                                          </p:stCondLst>
                                        </p:cTn>
                                        <p:tgtEl>
                                          <p:spTgt spid="33798"/>
                                        </p:tgtEl>
                                        <p:attrNameLst>
                                          <p:attrName>style.visibility</p:attrName>
                                        </p:attrNameLst>
                                      </p:cBhvr>
                                      <p:to>
                                        <p:strVal val="visible"/>
                                      </p:to>
                                    </p:set>
                                    <p:anim calcmode="lin" valueType="num">
                                      <p:cBhvr>
                                        <p:cTn id="46" dur="500" decel="50000" fill="hold">
                                          <p:stCondLst>
                                            <p:cond delay="0"/>
                                          </p:stCondLst>
                                        </p:cTn>
                                        <p:tgtEl>
                                          <p:spTgt spid="33798"/>
                                        </p:tgtEl>
                                        <p:attrNameLst>
                                          <p:attrName>style.rotation</p:attrName>
                                        </p:attrNameLst>
                                      </p:cBhvr>
                                      <p:tavLst>
                                        <p:tav tm="0">
                                          <p:val>
                                            <p:fltVal val="-90"/>
                                          </p:val>
                                        </p:tav>
                                        <p:tav tm="100000">
                                          <p:val>
                                            <p:fltVal val="0"/>
                                          </p:val>
                                        </p:tav>
                                      </p:tavLst>
                                    </p:anim>
                                    <p:anim calcmode="lin" valueType="num">
                                      <p:cBhvr>
                                        <p:cTn id="47" dur="500" decel="50000" fill="hold">
                                          <p:stCondLst>
                                            <p:cond delay="0"/>
                                          </p:stCondLst>
                                        </p:cTn>
                                        <p:tgtEl>
                                          <p:spTgt spid="33798"/>
                                        </p:tgtEl>
                                        <p:attrNameLst>
                                          <p:attrName>ppt_w</p:attrName>
                                        </p:attrNameLst>
                                      </p:cBhvr>
                                      <p:tavLst>
                                        <p:tav tm="0">
                                          <p:val>
                                            <p:strVal val="#ppt_w"/>
                                          </p:val>
                                        </p:tav>
                                        <p:tav tm="100000">
                                          <p:val>
                                            <p:strVal val="#ppt_w*.05"/>
                                          </p:val>
                                        </p:tav>
                                      </p:tavLst>
                                    </p:anim>
                                    <p:anim calcmode="lin" valueType="num">
                                      <p:cBhvr>
                                        <p:cTn id="48" dur="500" accel="50000" fill="hold">
                                          <p:stCondLst>
                                            <p:cond delay="500"/>
                                          </p:stCondLst>
                                        </p:cTn>
                                        <p:tgtEl>
                                          <p:spTgt spid="33798"/>
                                        </p:tgtEl>
                                        <p:attrNameLst>
                                          <p:attrName>ppt_w</p:attrName>
                                        </p:attrNameLst>
                                      </p:cBhvr>
                                      <p:tavLst>
                                        <p:tav tm="0">
                                          <p:val>
                                            <p:strVal val="#ppt_w*.05"/>
                                          </p:val>
                                        </p:tav>
                                        <p:tav tm="100000">
                                          <p:val>
                                            <p:strVal val="#ppt_w"/>
                                          </p:val>
                                        </p:tav>
                                      </p:tavLst>
                                    </p:anim>
                                    <p:anim calcmode="lin" valueType="num">
                                      <p:cBhvr>
                                        <p:cTn id="49" dur="1000" fill="hold"/>
                                        <p:tgtEl>
                                          <p:spTgt spid="33798"/>
                                        </p:tgtEl>
                                        <p:attrNameLst>
                                          <p:attrName>ppt_h</p:attrName>
                                        </p:attrNameLst>
                                      </p:cBhvr>
                                      <p:tavLst>
                                        <p:tav tm="0">
                                          <p:val>
                                            <p:strVal val="#ppt_h"/>
                                          </p:val>
                                        </p:tav>
                                        <p:tav tm="100000">
                                          <p:val>
                                            <p:strVal val="#ppt_h"/>
                                          </p:val>
                                        </p:tav>
                                      </p:tavLst>
                                    </p:anim>
                                    <p:anim calcmode="lin" valueType="num">
                                      <p:cBhvr>
                                        <p:cTn id="50" dur="500" decel="50000" fill="hold">
                                          <p:stCondLst>
                                            <p:cond delay="0"/>
                                          </p:stCondLst>
                                        </p:cTn>
                                        <p:tgtEl>
                                          <p:spTgt spid="33798"/>
                                        </p:tgtEl>
                                        <p:attrNameLst>
                                          <p:attrName>ppt_x</p:attrName>
                                        </p:attrNameLst>
                                      </p:cBhvr>
                                      <p:tavLst>
                                        <p:tav tm="0">
                                          <p:val>
                                            <p:strVal val="#ppt_x+.4"/>
                                          </p:val>
                                        </p:tav>
                                        <p:tav tm="100000">
                                          <p:val>
                                            <p:strVal val="#ppt_x"/>
                                          </p:val>
                                        </p:tav>
                                      </p:tavLst>
                                    </p:anim>
                                    <p:anim calcmode="lin" valueType="num">
                                      <p:cBhvr>
                                        <p:cTn id="51" dur="500" decel="50000" fill="hold">
                                          <p:stCondLst>
                                            <p:cond delay="0"/>
                                          </p:stCondLst>
                                        </p:cTn>
                                        <p:tgtEl>
                                          <p:spTgt spid="33798"/>
                                        </p:tgtEl>
                                        <p:attrNameLst>
                                          <p:attrName>ppt_y</p:attrName>
                                        </p:attrNameLst>
                                      </p:cBhvr>
                                      <p:tavLst>
                                        <p:tav tm="0">
                                          <p:val>
                                            <p:strVal val="#ppt_y-.2"/>
                                          </p:val>
                                        </p:tav>
                                        <p:tav tm="100000">
                                          <p:val>
                                            <p:strVal val="#ppt_y+.1"/>
                                          </p:val>
                                        </p:tav>
                                      </p:tavLst>
                                    </p:anim>
                                    <p:anim calcmode="lin" valueType="num">
                                      <p:cBhvr>
                                        <p:cTn id="52" dur="500" accel="50000" fill="hold">
                                          <p:stCondLst>
                                            <p:cond delay="500"/>
                                          </p:stCondLst>
                                        </p:cTn>
                                        <p:tgtEl>
                                          <p:spTgt spid="33798"/>
                                        </p:tgtEl>
                                        <p:attrNameLst>
                                          <p:attrName>ppt_y</p:attrName>
                                        </p:attrNameLst>
                                      </p:cBhvr>
                                      <p:tavLst>
                                        <p:tav tm="0">
                                          <p:val>
                                            <p:strVal val="#ppt_y+.1"/>
                                          </p:val>
                                        </p:tav>
                                        <p:tav tm="100000">
                                          <p:val>
                                            <p:strVal val="#ppt_y"/>
                                          </p:val>
                                        </p:tav>
                                      </p:tavLst>
                                    </p:anim>
                                    <p:animEffect transition="in" filter="fade">
                                      <p:cBhvr>
                                        <p:cTn id="53" dur="1000" decel="50000">
                                          <p:stCondLst>
                                            <p:cond delay="0"/>
                                          </p:stCondLst>
                                        </p:cTn>
                                        <p:tgtEl>
                                          <p:spTgt spid="337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How did penn plan Philadelphia?</a:t>
            </a:r>
            <a:endParaRPr lang="en-US" dirty="0"/>
          </a:p>
        </p:txBody>
      </p:sp>
      <p:sp>
        <p:nvSpPr>
          <p:cNvPr id="3" name="Content Placeholder 2"/>
          <p:cNvSpPr>
            <a:spLocks noGrp="1"/>
          </p:cNvSpPr>
          <p:nvPr>
            <p:ph idx="1"/>
          </p:nvPr>
        </p:nvSpPr>
        <p:spPr>
          <a:xfrm>
            <a:off x="0" y="1143000"/>
            <a:ext cx="8686800" cy="4525963"/>
          </a:xfrm>
        </p:spPr>
        <p:txBody>
          <a:bodyPr/>
          <a:lstStyle/>
          <a:p>
            <a:r>
              <a:rPr lang="en-US" dirty="0" smtClean="0"/>
              <a:t>“Greene Country Towne” </a:t>
            </a:r>
          </a:p>
          <a:p>
            <a:pPr>
              <a:buNone/>
            </a:pPr>
            <a:r>
              <a:rPr lang="en-US" dirty="0" smtClean="0"/>
              <a:t> 	</a:t>
            </a:r>
            <a:r>
              <a:rPr lang="en-US" sz="1600" b="1" u="sng" dirty="0" smtClean="0"/>
              <a:t>(Large plots of land mimicking country estates.)</a:t>
            </a:r>
            <a:endParaRPr lang="en-US" sz="1600" b="1" u="sng" dirty="0"/>
          </a:p>
        </p:txBody>
      </p:sp>
      <p:pic>
        <p:nvPicPr>
          <p:cNvPr id="44034" name="Picture 2" descr="http://xroads.virginia.edu/~cap/penn/philmap.gif"/>
          <p:cNvPicPr>
            <a:picLocks noChangeAspect="1" noChangeArrowheads="1"/>
          </p:cNvPicPr>
          <p:nvPr/>
        </p:nvPicPr>
        <p:blipFill>
          <a:blip r:embed="rId3" cstate="print"/>
          <a:srcRect/>
          <a:stretch>
            <a:fillRect/>
          </a:stretch>
        </p:blipFill>
        <p:spPr bwMode="auto">
          <a:xfrm>
            <a:off x="457200" y="2286000"/>
            <a:ext cx="6191250" cy="4324351"/>
          </a:xfrm>
          <a:prstGeom prst="rect">
            <a:avLst/>
          </a:prstGeom>
          <a:noFill/>
        </p:spPr>
      </p:pic>
      <p:pic>
        <p:nvPicPr>
          <p:cNvPr id="44036" name="Picture 4" descr="An undated lithograph shows Franklin Square's trademark marble fountain, which is said to be the oldest surviving fountain in William Penn's original five squares.">
            <a:hlinkClick r:id="rId4" tooltip="An undated lithograph shows Franklin Square's trademark marble fountain, which is said to be the oldest surviving fountain in William Penn's original five squares."/>
          </p:cNvPr>
          <p:cNvPicPr>
            <a:picLocks noChangeAspect="1" noChangeArrowheads="1"/>
          </p:cNvPicPr>
          <p:nvPr/>
        </p:nvPicPr>
        <p:blipFill>
          <a:blip r:embed="rId5" cstate="print"/>
          <a:srcRect/>
          <a:stretch>
            <a:fillRect/>
          </a:stretch>
        </p:blipFill>
        <p:spPr bwMode="auto">
          <a:xfrm>
            <a:off x="5410200" y="1143000"/>
            <a:ext cx="3639403" cy="24384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5" presetClass="entr" presetSubtype="0" fill="hold" nodeType="clickEffect">
                                  <p:stCondLst>
                                    <p:cond delay="0"/>
                                  </p:stCondLst>
                                  <p:childTnLst>
                                    <p:set>
                                      <p:cBhvr>
                                        <p:cTn id="16" dur="1" fill="hold">
                                          <p:stCondLst>
                                            <p:cond delay="0"/>
                                          </p:stCondLst>
                                        </p:cTn>
                                        <p:tgtEl>
                                          <p:spTgt spid="44034"/>
                                        </p:tgtEl>
                                        <p:attrNameLst>
                                          <p:attrName>style.visibility</p:attrName>
                                        </p:attrNameLst>
                                      </p:cBhvr>
                                      <p:to>
                                        <p:strVal val="visible"/>
                                      </p:to>
                                    </p:set>
                                    <p:anim calcmode="lin" valueType="num">
                                      <p:cBhvr>
                                        <p:cTn id="17" dur="500" decel="50000" fill="hold">
                                          <p:stCondLst>
                                            <p:cond delay="0"/>
                                          </p:stCondLst>
                                        </p:cTn>
                                        <p:tgtEl>
                                          <p:spTgt spid="44034"/>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44034"/>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44034"/>
                                        </p:tgtEl>
                                        <p:attrNameLst>
                                          <p:attrName>ppt_w</p:attrName>
                                        </p:attrNameLst>
                                      </p:cBhvr>
                                      <p:tavLst>
                                        <p:tav tm="0">
                                          <p:val>
                                            <p:strVal val="#ppt_w*.05"/>
                                          </p:val>
                                        </p:tav>
                                        <p:tav tm="100000">
                                          <p:val>
                                            <p:strVal val="#ppt_w"/>
                                          </p:val>
                                        </p:tav>
                                      </p:tavLst>
                                    </p:anim>
                                    <p:anim calcmode="lin" valueType="num">
                                      <p:cBhvr>
                                        <p:cTn id="20" dur="1000" fill="hold"/>
                                        <p:tgtEl>
                                          <p:spTgt spid="44034"/>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44034"/>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44034"/>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44034"/>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44034"/>
                                        </p:tgtEl>
                                      </p:cBhvr>
                                    </p:animEffect>
                                  </p:childTnLst>
                                </p:cTn>
                              </p:par>
                              <p:par>
                                <p:cTn id="25" presetID="25" presetClass="entr" presetSubtype="0" fill="hold" nodeType="withEffect">
                                  <p:stCondLst>
                                    <p:cond delay="0"/>
                                  </p:stCondLst>
                                  <p:childTnLst>
                                    <p:set>
                                      <p:cBhvr>
                                        <p:cTn id="26" dur="1" fill="hold">
                                          <p:stCondLst>
                                            <p:cond delay="0"/>
                                          </p:stCondLst>
                                        </p:cTn>
                                        <p:tgtEl>
                                          <p:spTgt spid="44036"/>
                                        </p:tgtEl>
                                        <p:attrNameLst>
                                          <p:attrName>style.visibility</p:attrName>
                                        </p:attrNameLst>
                                      </p:cBhvr>
                                      <p:to>
                                        <p:strVal val="visible"/>
                                      </p:to>
                                    </p:set>
                                    <p:anim calcmode="lin" valueType="num">
                                      <p:cBhvr>
                                        <p:cTn id="27" dur="500" decel="50000" fill="hold">
                                          <p:stCondLst>
                                            <p:cond delay="0"/>
                                          </p:stCondLst>
                                        </p:cTn>
                                        <p:tgtEl>
                                          <p:spTgt spid="44036"/>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44036"/>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44036"/>
                                        </p:tgtEl>
                                        <p:attrNameLst>
                                          <p:attrName>ppt_w</p:attrName>
                                        </p:attrNameLst>
                                      </p:cBhvr>
                                      <p:tavLst>
                                        <p:tav tm="0">
                                          <p:val>
                                            <p:strVal val="#ppt_w*.05"/>
                                          </p:val>
                                        </p:tav>
                                        <p:tav tm="100000">
                                          <p:val>
                                            <p:strVal val="#ppt_w"/>
                                          </p:val>
                                        </p:tav>
                                      </p:tavLst>
                                    </p:anim>
                                    <p:anim calcmode="lin" valueType="num">
                                      <p:cBhvr>
                                        <p:cTn id="30" dur="1000" fill="hold"/>
                                        <p:tgtEl>
                                          <p:spTgt spid="44036"/>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44036"/>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44036"/>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44036"/>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440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How exactly do you create a </a:t>
            </a:r>
            <a:br>
              <a:rPr lang="en-US" dirty="0" smtClean="0"/>
            </a:br>
            <a:r>
              <a:rPr lang="en-US" dirty="0" smtClean="0"/>
              <a:t>“Holy Experiment”?</a:t>
            </a:r>
            <a:endParaRPr lang="en-US" dirty="0"/>
          </a:p>
        </p:txBody>
      </p:sp>
      <p:sp>
        <p:nvSpPr>
          <p:cNvPr id="3" name="Content Placeholder 2"/>
          <p:cNvSpPr>
            <a:spLocks noGrp="1"/>
          </p:cNvSpPr>
          <p:nvPr>
            <p:ph idx="1"/>
          </p:nvPr>
        </p:nvSpPr>
        <p:spPr/>
        <p:txBody>
          <a:bodyPr/>
          <a:lstStyle/>
          <a:p>
            <a:r>
              <a:rPr lang="en-US" dirty="0" smtClean="0"/>
              <a:t>All people are created </a:t>
            </a:r>
            <a:r>
              <a:rPr lang="en-US" b="1" u="sng" dirty="0" smtClean="0"/>
              <a:t>equal</a:t>
            </a:r>
            <a:r>
              <a:rPr lang="en-US" dirty="0" smtClean="0"/>
              <a:t>.</a:t>
            </a:r>
          </a:p>
          <a:p>
            <a:r>
              <a:rPr lang="en-US" dirty="0" smtClean="0"/>
              <a:t>People can </a:t>
            </a:r>
            <a:r>
              <a:rPr lang="en-US" b="1" u="sng" dirty="0" smtClean="0"/>
              <a:t>worship</a:t>
            </a:r>
            <a:r>
              <a:rPr lang="en-US" dirty="0" smtClean="0"/>
              <a:t> however they see fit.</a:t>
            </a:r>
          </a:p>
          <a:p>
            <a:r>
              <a:rPr lang="en-US" b="1" u="sng" dirty="0" smtClean="0"/>
              <a:t>Everyone has a say </a:t>
            </a:r>
            <a:r>
              <a:rPr lang="en-US" dirty="0" smtClean="0"/>
              <a:t>in their government. </a:t>
            </a:r>
            <a:endParaRPr lang="en-US" dirty="0"/>
          </a:p>
        </p:txBody>
      </p:sp>
      <p:pic>
        <p:nvPicPr>
          <p:cNvPr id="27650" name="Picture 2" descr="http://www.quakerinfo.com/images/penn_holy_exp.jpg"/>
          <p:cNvPicPr>
            <a:picLocks noChangeAspect="1" noChangeArrowheads="1"/>
          </p:cNvPicPr>
          <p:nvPr/>
        </p:nvPicPr>
        <p:blipFill>
          <a:blip r:embed="rId3" cstate="print"/>
          <a:srcRect/>
          <a:stretch>
            <a:fillRect/>
          </a:stretch>
        </p:blipFill>
        <p:spPr bwMode="auto">
          <a:xfrm>
            <a:off x="2514600" y="3352800"/>
            <a:ext cx="4019550" cy="336833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US" dirty="0" smtClean="0"/>
              <a:t>How did the first people get to PA?</a:t>
            </a:r>
            <a:endParaRPr lang="en-US" dirty="0"/>
          </a:p>
        </p:txBody>
      </p:sp>
      <p:sp>
        <p:nvSpPr>
          <p:cNvPr id="2" name="Content Placeholder 1"/>
          <p:cNvSpPr>
            <a:spLocks noGrp="1"/>
          </p:cNvSpPr>
          <p:nvPr>
            <p:ph idx="1"/>
          </p:nvPr>
        </p:nvSpPr>
        <p:spPr>
          <a:xfrm>
            <a:off x="304800" y="1295400"/>
            <a:ext cx="4419600" cy="5334000"/>
          </a:xfrm>
          <a:ln>
            <a:solidFill>
              <a:schemeClr val="accent1"/>
            </a:solidFill>
          </a:ln>
        </p:spPr>
        <p:txBody>
          <a:bodyPr>
            <a:normAutofit/>
          </a:bodyPr>
          <a:lstStyle/>
          <a:p>
            <a:r>
              <a:rPr lang="en-US" dirty="0" smtClean="0"/>
              <a:t>It is believed that the earliest inhabitants of Pennsylvania came to our state by accident. </a:t>
            </a:r>
          </a:p>
          <a:p>
            <a:r>
              <a:rPr lang="en-US" dirty="0" smtClean="0"/>
              <a:t>They are thought to have followed </a:t>
            </a:r>
            <a:r>
              <a:rPr lang="en-US" b="1" u="sng" dirty="0" smtClean="0"/>
              <a:t>prey</a:t>
            </a:r>
            <a:r>
              <a:rPr lang="en-US" dirty="0" smtClean="0"/>
              <a:t> across a land bridge, Probably not even realizing they were on a new land mass.  </a:t>
            </a:r>
            <a:endParaRPr lang="en-US" dirty="0"/>
          </a:p>
        </p:txBody>
      </p:sp>
      <p:pic>
        <p:nvPicPr>
          <p:cNvPr id="41986" name="Picture 2" descr="http://www.cosmeo.com/images/pictures/player/ef69da51-dcd4-34b2-326a237491e8e300.jpg"/>
          <p:cNvPicPr>
            <a:picLocks noChangeAspect="1" noChangeArrowheads="1"/>
          </p:cNvPicPr>
          <p:nvPr/>
        </p:nvPicPr>
        <p:blipFill>
          <a:blip r:embed="rId3" cstate="print"/>
          <a:srcRect/>
          <a:stretch>
            <a:fillRect/>
          </a:stretch>
        </p:blipFill>
        <p:spPr bwMode="auto">
          <a:xfrm>
            <a:off x="4724400" y="1905000"/>
            <a:ext cx="4267200" cy="43434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dissolv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41986"/>
                                        </p:tgtEl>
                                        <p:attrNameLst>
                                          <p:attrName>style.visibility</p:attrName>
                                        </p:attrNameLst>
                                      </p:cBhvr>
                                      <p:to>
                                        <p:strVal val="visible"/>
                                      </p:to>
                                    </p:set>
                                    <p:animEffect transition="in" filter="dissolve">
                                      <p:cBhvr>
                                        <p:cTn id="12" dur="500"/>
                                        <p:tgtEl>
                                          <p:spTgt spid="41986"/>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animEffect transition="in" filter="dissolve">
                                      <p:cBhvr>
                                        <p:cTn id="1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How did penn attempt to secure these rights for the Citizens of Pennsylvania?</a:t>
            </a:r>
            <a:endParaRPr lang="en-US" dirty="0"/>
          </a:p>
        </p:txBody>
      </p:sp>
      <p:sp>
        <p:nvSpPr>
          <p:cNvPr id="3" name="Content Placeholder 2"/>
          <p:cNvSpPr>
            <a:spLocks noGrp="1"/>
          </p:cNvSpPr>
          <p:nvPr>
            <p:ph idx="1"/>
          </p:nvPr>
        </p:nvSpPr>
        <p:spPr>
          <a:xfrm>
            <a:off x="228600" y="1371600"/>
            <a:ext cx="6096000" cy="5303838"/>
          </a:xfrm>
        </p:spPr>
        <p:txBody>
          <a:bodyPr>
            <a:normAutofit fontScale="85000" lnSpcReduction="10000"/>
          </a:bodyPr>
          <a:lstStyle/>
          <a:p>
            <a:r>
              <a:rPr lang="en-US" b="1" u="sng" dirty="0" smtClean="0"/>
              <a:t>“The Great Law” </a:t>
            </a:r>
            <a:r>
              <a:rPr lang="en-US" dirty="0" smtClean="0"/>
              <a:t>– (1682) This was a law that stated that all people were born equal. </a:t>
            </a:r>
          </a:p>
          <a:p>
            <a:r>
              <a:rPr lang="en-US" b="1" u="sng" dirty="0" smtClean="0"/>
              <a:t>“Frame of Government” </a:t>
            </a:r>
            <a:r>
              <a:rPr lang="en-US" dirty="0" smtClean="0"/>
              <a:t>– (1682) This law allowed the formation of a council and General Assembly chosen by the people of the colony, from the people of the colony, for the people of the colony. </a:t>
            </a:r>
          </a:p>
          <a:p>
            <a:r>
              <a:rPr lang="en-US" b="1" u="sng" dirty="0" smtClean="0"/>
              <a:t>“Charter of Privileges” </a:t>
            </a:r>
            <a:r>
              <a:rPr lang="en-US" dirty="0" smtClean="0"/>
              <a:t>– (1701) The General Assembly can suggest laws to be considered by the King. Also, freedom of religion was protected. </a:t>
            </a:r>
            <a:endParaRPr lang="en-US" dirty="0"/>
          </a:p>
        </p:txBody>
      </p:sp>
      <p:pic>
        <p:nvPicPr>
          <p:cNvPr id="28674" name="Picture 2" descr="http://www.loc.gov/exhibits/religion/vc006399.jpg"/>
          <p:cNvPicPr>
            <a:picLocks noChangeAspect="1" noChangeArrowheads="1"/>
          </p:cNvPicPr>
          <p:nvPr/>
        </p:nvPicPr>
        <p:blipFill>
          <a:blip r:embed="rId3" cstate="print"/>
          <a:srcRect/>
          <a:stretch>
            <a:fillRect/>
          </a:stretch>
        </p:blipFill>
        <p:spPr bwMode="auto">
          <a:xfrm rot="983157">
            <a:off x="6811237" y="1665590"/>
            <a:ext cx="1962573" cy="2907036"/>
          </a:xfrm>
          <a:prstGeom prst="rect">
            <a:avLst/>
          </a:prstGeom>
          <a:noFill/>
        </p:spPr>
      </p:pic>
      <p:pic>
        <p:nvPicPr>
          <p:cNvPr id="28676" name="Picture 4" descr="http://t0.gstatic.com/images?q=tbn:ANd9GcSPEu_XPgu7tqnb-XdsL0s8l1BzjxIFUHLOgtnXAZTgsY24hjb4DFEgxvbQ_Q"/>
          <p:cNvPicPr>
            <a:picLocks noChangeAspect="1" noChangeArrowheads="1"/>
          </p:cNvPicPr>
          <p:nvPr/>
        </p:nvPicPr>
        <p:blipFill>
          <a:blip r:embed="rId4" cstate="print"/>
          <a:srcRect/>
          <a:stretch>
            <a:fillRect/>
          </a:stretch>
        </p:blipFill>
        <p:spPr bwMode="auto">
          <a:xfrm rot="20688026">
            <a:off x="6280072" y="3869521"/>
            <a:ext cx="1779963" cy="280418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WHAT DOES THIS MEAN FOR THE COLONY OF Pennsylvania?</a:t>
            </a:r>
            <a:endParaRPr lang="en-US" dirty="0"/>
          </a:p>
        </p:txBody>
      </p:sp>
      <p:sp>
        <p:nvSpPr>
          <p:cNvPr id="3" name="Content Placeholder 2"/>
          <p:cNvSpPr>
            <a:spLocks noGrp="1"/>
          </p:cNvSpPr>
          <p:nvPr>
            <p:ph idx="1"/>
          </p:nvPr>
        </p:nvSpPr>
        <p:spPr>
          <a:xfrm>
            <a:off x="304800" y="1554162"/>
            <a:ext cx="3962400" cy="5075237"/>
          </a:xfrm>
        </p:spPr>
        <p:txBody>
          <a:bodyPr>
            <a:normAutofit fontScale="85000" lnSpcReduction="10000"/>
          </a:bodyPr>
          <a:lstStyle/>
          <a:p>
            <a:r>
              <a:rPr lang="en-US" dirty="0" smtClean="0"/>
              <a:t>As people hear of the freedoms that are being offered in Pennsylvania they begin flooding into the colony. </a:t>
            </a:r>
          </a:p>
          <a:p>
            <a:r>
              <a:rPr lang="en-US" dirty="0" smtClean="0"/>
              <a:t>With so </a:t>
            </a:r>
            <a:r>
              <a:rPr lang="en-US" b="1" u="sng" dirty="0" smtClean="0"/>
              <a:t>many </a:t>
            </a:r>
            <a:r>
              <a:rPr lang="en-US" dirty="0" smtClean="0"/>
              <a:t>different types of people coming for freedom it had some lasting effects. Our state has been home to many unique groups over the years. </a:t>
            </a:r>
            <a:endParaRPr lang="en-US" dirty="0"/>
          </a:p>
        </p:txBody>
      </p:sp>
      <p:pic>
        <p:nvPicPr>
          <p:cNvPr id="31746" name="Picture 2" descr="http://t1.gstatic.com/images?q=tbn:ANd9GcQ5xN8iX5uH7V4DIrFcYaxEE2hkwpX3XPa8QLR0b4KUpxSxho5GTb4l0LEUfQ"/>
          <p:cNvPicPr>
            <a:picLocks noChangeAspect="1" noChangeArrowheads="1"/>
          </p:cNvPicPr>
          <p:nvPr/>
        </p:nvPicPr>
        <p:blipFill>
          <a:blip r:embed="rId3" cstate="print"/>
          <a:srcRect/>
          <a:stretch>
            <a:fillRect/>
          </a:stretch>
        </p:blipFill>
        <p:spPr bwMode="auto">
          <a:xfrm>
            <a:off x="4267200" y="1981200"/>
            <a:ext cx="4622802" cy="297180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are the Quakers?</a:t>
            </a:r>
            <a:endParaRPr lang="en-US" dirty="0"/>
          </a:p>
        </p:txBody>
      </p:sp>
      <p:sp>
        <p:nvSpPr>
          <p:cNvPr id="3" name="Content Placeholder 2"/>
          <p:cNvSpPr>
            <a:spLocks noGrp="1"/>
          </p:cNvSpPr>
          <p:nvPr>
            <p:ph idx="1"/>
          </p:nvPr>
        </p:nvSpPr>
        <p:spPr>
          <a:xfrm>
            <a:off x="152400" y="1600200"/>
            <a:ext cx="8686800" cy="4525963"/>
          </a:xfrm>
        </p:spPr>
        <p:txBody>
          <a:bodyPr/>
          <a:lstStyle/>
          <a:p>
            <a:r>
              <a:rPr lang="en-US" dirty="0" smtClean="0"/>
              <a:t>Known as the Society of Friends.</a:t>
            </a:r>
          </a:p>
          <a:p>
            <a:r>
              <a:rPr lang="en-US" dirty="0" smtClean="0"/>
              <a:t>Believe in a simple and peaceful life.</a:t>
            </a:r>
          </a:p>
          <a:p>
            <a:r>
              <a:rPr lang="en-US" dirty="0" smtClean="0"/>
              <a:t>They also believe that the purpose of life is to worship God through fellowship and friends. </a:t>
            </a:r>
          </a:p>
          <a:p>
            <a:r>
              <a:rPr lang="en-US" dirty="0" smtClean="0"/>
              <a:t>Created the 1</a:t>
            </a:r>
            <a:r>
              <a:rPr lang="en-US" baseline="30000" dirty="0" smtClean="0"/>
              <a:t>st</a:t>
            </a:r>
            <a:r>
              <a:rPr lang="en-US" dirty="0" smtClean="0"/>
              <a:t> School. </a:t>
            </a:r>
          </a:p>
          <a:p>
            <a:r>
              <a:rPr lang="en-US" dirty="0" smtClean="0"/>
              <a:t>Believed that people should be trained while in jail. </a:t>
            </a:r>
          </a:p>
          <a:p>
            <a:r>
              <a:rPr lang="en-US" dirty="0" smtClean="0"/>
              <a:t>Do not believe in war. </a:t>
            </a:r>
            <a:endParaRPr lang="en-US" dirty="0"/>
          </a:p>
        </p:txBody>
      </p:sp>
      <p:pic>
        <p:nvPicPr>
          <p:cNvPr id="23554" name="Picture 2" descr="http://www.concurringopinions.com/archives/quakers.bmp"/>
          <p:cNvPicPr>
            <a:picLocks noChangeAspect="1" noChangeArrowheads="1"/>
          </p:cNvPicPr>
          <p:nvPr/>
        </p:nvPicPr>
        <p:blipFill>
          <a:blip r:embed="rId3" cstate="print"/>
          <a:srcRect/>
          <a:stretch>
            <a:fillRect/>
          </a:stretch>
        </p:blipFill>
        <p:spPr bwMode="auto">
          <a:xfrm>
            <a:off x="7162800" y="228600"/>
            <a:ext cx="1740876" cy="2057400"/>
          </a:xfrm>
          <a:prstGeom prst="rect">
            <a:avLst/>
          </a:prstGeom>
          <a:noFill/>
        </p:spPr>
      </p:pic>
      <p:pic>
        <p:nvPicPr>
          <p:cNvPr id="23556" name="Picture 4" descr="http://www.monroehistorical.org/events/pep/pep10/files/varipapapep.jpg"/>
          <p:cNvPicPr>
            <a:picLocks noChangeAspect="1" noChangeArrowheads="1"/>
          </p:cNvPicPr>
          <p:nvPr/>
        </p:nvPicPr>
        <p:blipFill>
          <a:blip r:embed="rId4" cstate="print"/>
          <a:srcRect/>
          <a:stretch>
            <a:fillRect/>
          </a:stretch>
        </p:blipFill>
        <p:spPr bwMode="auto">
          <a:xfrm>
            <a:off x="4800600" y="4983156"/>
            <a:ext cx="2514600" cy="187484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ssolv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dissolv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dissolv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are the Shakers?</a:t>
            </a:r>
            <a:endParaRPr lang="en-US" dirty="0"/>
          </a:p>
        </p:txBody>
      </p:sp>
      <p:sp>
        <p:nvSpPr>
          <p:cNvPr id="3" name="Content Placeholder 2"/>
          <p:cNvSpPr>
            <a:spLocks noGrp="1"/>
          </p:cNvSpPr>
          <p:nvPr>
            <p:ph idx="1"/>
          </p:nvPr>
        </p:nvSpPr>
        <p:spPr>
          <a:xfrm>
            <a:off x="228600" y="1295400"/>
            <a:ext cx="8686800" cy="2895599"/>
          </a:xfrm>
        </p:spPr>
        <p:txBody>
          <a:bodyPr>
            <a:normAutofit fontScale="77500" lnSpcReduction="20000"/>
          </a:bodyPr>
          <a:lstStyle/>
          <a:p>
            <a:r>
              <a:rPr lang="en-US" dirty="0" smtClean="0"/>
              <a:t>Founded 100 years after the Quakers. This group broke from the mainstream Quakers in 1747. </a:t>
            </a:r>
          </a:p>
          <a:p>
            <a:r>
              <a:rPr lang="en-US" dirty="0" smtClean="0"/>
              <a:t>They got their name because when they become spiritually excited their bodies would shake. </a:t>
            </a:r>
          </a:p>
          <a:p>
            <a:r>
              <a:rPr lang="en-US" dirty="0" smtClean="0"/>
              <a:t>Common ownership of property is a part of their beliefs; as well as a simple life, living in rural regions. </a:t>
            </a:r>
          </a:p>
          <a:p>
            <a:r>
              <a:rPr lang="en-US" dirty="0" smtClean="0"/>
              <a:t>They also believe in equality between genders and races. </a:t>
            </a:r>
            <a:endParaRPr lang="en-US" dirty="0"/>
          </a:p>
        </p:txBody>
      </p:sp>
      <p:pic>
        <p:nvPicPr>
          <p:cNvPr id="21508" name="Picture 4" descr="The Ritual Dance of the Shakers">
            <a:hlinkClick r:id="rId3"/>
          </p:cNvPr>
          <p:cNvPicPr>
            <a:picLocks noChangeAspect="1" noChangeArrowheads="1"/>
          </p:cNvPicPr>
          <p:nvPr/>
        </p:nvPicPr>
        <p:blipFill>
          <a:blip r:embed="rId4" cstate="print"/>
          <a:srcRect/>
          <a:stretch>
            <a:fillRect/>
          </a:stretch>
        </p:blipFill>
        <p:spPr bwMode="auto">
          <a:xfrm rot="21358769">
            <a:off x="465736" y="3932424"/>
            <a:ext cx="3581400" cy="2542795"/>
          </a:xfrm>
          <a:prstGeom prst="rect">
            <a:avLst/>
          </a:prstGeom>
          <a:noFill/>
        </p:spPr>
      </p:pic>
      <p:pic>
        <p:nvPicPr>
          <p:cNvPr id="21510" name="Picture 6" descr="Life of the diligent Shaker sect">
            <a:hlinkClick r:id="rId5"/>
          </p:cNvPr>
          <p:cNvPicPr>
            <a:picLocks noChangeAspect="1" noChangeArrowheads="1"/>
          </p:cNvPicPr>
          <p:nvPr/>
        </p:nvPicPr>
        <p:blipFill>
          <a:blip r:embed="rId6" cstate="print"/>
          <a:srcRect/>
          <a:stretch>
            <a:fillRect/>
          </a:stretch>
        </p:blipFill>
        <p:spPr bwMode="auto">
          <a:xfrm rot="454728">
            <a:off x="4952641" y="4090137"/>
            <a:ext cx="3581400" cy="254279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ssolv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are the Mennonites?</a:t>
            </a:r>
            <a:endParaRPr lang="en-US" dirty="0"/>
          </a:p>
        </p:txBody>
      </p:sp>
      <p:sp>
        <p:nvSpPr>
          <p:cNvPr id="3" name="Content Placeholder 2"/>
          <p:cNvSpPr>
            <a:spLocks noGrp="1"/>
          </p:cNvSpPr>
          <p:nvPr>
            <p:ph idx="1"/>
          </p:nvPr>
        </p:nvSpPr>
        <p:spPr>
          <a:xfrm>
            <a:off x="304800" y="1219200"/>
            <a:ext cx="8686800" cy="5410200"/>
          </a:xfrm>
        </p:spPr>
        <p:txBody>
          <a:bodyPr>
            <a:normAutofit fontScale="92500" lnSpcReduction="20000"/>
          </a:bodyPr>
          <a:lstStyle/>
          <a:p>
            <a:r>
              <a:rPr lang="en-US" b="1" dirty="0" smtClean="0"/>
              <a:t>Also known as the Pennsylvania Dutch these people have a German background. Their religion grew out of the Anabaptist movement. They reject the idea of infant baptism and instead believe in baptism as a believing adult. They also rejected the ideas of the Reformation and the Counter-Reformation. </a:t>
            </a:r>
          </a:p>
          <a:p>
            <a:r>
              <a:rPr lang="en-US" b="1" dirty="0" smtClean="0"/>
              <a:t>They also taught separation of church and state which was unheard of during the 16</a:t>
            </a:r>
            <a:r>
              <a:rPr lang="en-US" b="1" baseline="30000" dirty="0" smtClean="0"/>
              <a:t>th</a:t>
            </a:r>
            <a:r>
              <a:rPr lang="en-US" b="1" dirty="0" smtClean="0"/>
              <a:t> century. </a:t>
            </a:r>
          </a:p>
          <a:p>
            <a:r>
              <a:rPr lang="en-US" b="1" dirty="0" smtClean="0"/>
              <a:t>This group first tried to escape religious persecution by fleeing to Switzerland and other remote regions. Later they came to PA to gain religious tolerance. </a:t>
            </a:r>
            <a:endParaRPr lang="en-US" b="1"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are the Amish?</a:t>
            </a:r>
            <a:endParaRPr lang="en-US" dirty="0"/>
          </a:p>
        </p:txBody>
      </p:sp>
      <p:sp>
        <p:nvSpPr>
          <p:cNvPr id="3" name="Content Placeholder 2"/>
          <p:cNvSpPr>
            <a:spLocks noGrp="1"/>
          </p:cNvSpPr>
          <p:nvPr>
            <p:ph idx="1"/>
          </p:nvPr>
        </p:nvSpPr>
        <p:spPr/>
        <p:txBody>
          <a:bodyPr>
            <a:normAutofit lnSpcReduction="10000"/>
          </a:bodyPr>
          <a:lstStyle/>
          <a:p>
            <a:r>
              <a:rPr lang="en-US" dirty="0" smtClean="0"/>
              <a:t>The Amish broke off from the Mennonites of Switzerland in 1693. The Amish were upset with the lack of enforcement of shunning or excommunicating of disobedient members by the Swiss Mennonites. </a:t>
            </a:r>
          </a:p>
          <a:p>
            <a:r>
              <a:rPr lang="en-US" dirty="0" smtClean="0"/>
              <a:t> In 1730 the Amish began showing up in PA. </a:t>
            </a:r>
          </a:p>
          <a:p>
            <a:r>
              <a:rPr lang="en-US" dirty="0" smtClean="0"/>
              <a:t>The beliefs of the Amish and the Mennonites are basically the same since they share the same historical roots. </a:t>
            </a:r>
            <a:endParaRPr lang="en-US" dirty="0"/>
          </a:p>
        </p:txBody>
      </p:sp>
      <p:sp>
        <p:nvSpPr>
          <p:cNvPr id="32770" name="AutoShape 2" descr="data:image/jpeg;base64,/9j/4AAQSkZJRgABAQAAAQABAAD/2wCEAAkGBhQSEBQUEhQVFRUVFhQWFBUYEhcXFBYUFBQVFBUVFBcYGyYeFxojGRQUHy8gIycpLCwsFR4xNTAqNSYrLCkBCQoKDgwOGg8PGiwcHB8pLCkpKSwpLCwsKSkpKSwwLCkpKSksKSkpKSksLSwpLCkpKSwsLCwpKSwpLCkwLCktKf/AABEIAMIBAwMBIgACEQEDEQH/xAAbAAABBQEBAAAAAAAAAAAAAAACAAEDBAUGB//EAE4QAAEDAQQECAgLBgQGAwAAAAEAAhEDBBIhMQVBUWEGEyJxgZGh0RQyUlOSseHwBxUjQmJygpOiwdIWM3ODssIkJbPiNJSjw9PxFzVD/8QAGQEBAQEBAQEAAAAAAAAAAAAAAAECAwQF/8QALhEAAgIBAwMCBQIHAAAAAAAAAAECEQMSITEEQVETMgVh0eHwIpEUI0JxgaHB/9oADAMBAAIRAxEAPwD3FJJJAJDCJMUAoSBQylKAKUJKRKFAIuQuKr2jSdJlRtN9RrXvDi0ExIb4xBOGEqWnWa8SxwcNrSCOsKoCSlIplsyEHJFMEQUaKiNwQkKe6lxallK8JKU001xWwRFDKkcxAWqgElCSiIQkKgEoSiKEqgZOEyNoQgwC4D4X/wBxR+s//tr0KFwXwrMaadAPLhLnAXWg5mmMZIUZUH8D4/wVT+O7/TpLupXG/BdRa2xvDC4jjnYuaAZ4ulsJ3LsZRAIOT3kICK6gHvJIEkohqppUTXqQOXIoSYhK8lKABEhKSAeE0JJSgOI4XaBp23SNno1r1zwes/kkAyHtAzBUuhPg6pWWu2rTq1eSTyMmukEQ/HlZzqyV+uJ0xS3WOoeus0LoHNW06BGEdxDdRtcjZAbqQREpSlihAo2qMFSNWWUKEJYpExCgIixCaSsQmIVsFV1FRmkrhCjIVTBUNJRmmrhCEtWrBVuI2tUjgmSwDC88+Fy0FlOjAaTL/GYHa2ZXgYXohXmnwyu5ND7fragNX4K6pfYXEgA8c/JoAwZTxga12IauO+CQf5ef41T+mmu2CpAmhE4IQpAFCkJYkp4SSwRh6kbUVQPUjXo0C0HIryrB6MPWaBLKUqO8leSgSSkCgDkpUoGAXf5zzWE9toC6G8uapOnTFTdY2DrryuhJWqAcpkEp5SgPeRBREpAqkJgFI1qga5TscsMoaSSSgEkmJTXkA5CjcFW0hpinRHyjoJ8Voxe7maMenJcxpDhFVqyG/JM2A/KEb3DxeZvWqDc0np2nRN0kuf5tuLvtamDnI6Vit4UVbxJpsLfIDiHj7RwcehqyWMAEAR37d5RBWwdPY9P0ahDb1x5+Y8XXH6up32SVoQuGewEEESNhEjqU1ltlWl+7ebo+Y/ls5hJvN6CBuVsm52a8x+Gc4UOZ3rC7Gy8KW5VmGn9Jsvp9YF5vSI3riPhhtTXizljmuaWugtII8baFewTN/wCCUf5cP41X+xdmFx/wTN/y1v8AFq+sLs4WktiWMCiDk0JKUWyS8mQJ00izPrV7sZS4w0TmVTpaSc2ztc7F8MneTGPNBlaVusDKgAqMa9okkOa1wyOorCZoVrKTDSqPpksswi9xlM3ntB5FSYGWDS1LKb7XzipGuUWjmEUwHua4guEtaWjAkZFziMtqs3QpYGBSJRhM5QA3k95MWpcWgOdsbp0vaN1loDre4ro5XM6O/wDtrZuo2UdYcV0V5UBynBUd5PKECKa8mvJXgqAw5TU3qteRNqKNAvpKpUtzWNLnuDWjMkwB0lc1p/hwWU3GzsmI5bwQMTHJZmc8zHMVlRbdINpK2dPbbcyk29UcGjVOZOxoGLjuC5q38JnvwpDi2+UQDUP1W4hnTJ3BcG7hZVc68+65xzLpLo2DHkjcICu23TRNnD6fJcS2cjHjSMd4Xd9NOLSffY4LqINN+NzXuYk4knNxJLjzk4lOAsbR+mXcUX1TMXjkBsAAjDMrItfCKoTN+4JwAwHXmVY9NKTa8dxLqIxSfk7ArHtfCmhTe5ji680wYYTjzqjonhEXOuPN6ciBiOeFy+nHTaap+m5eXOnidH0/h+KHUv8AVaVHa2ThVRqPutLgYJlzQBgJOMqGrwwpgEtp1XNHzw0BpF67IJOV7BcPZLM6o9rW4XiGzjAvGBMalr6bZdoUgw/JguABOLnB9SXcwjovrz+o6PfLo8Ucij5NZ3D1mqk7pcB+RWHwtt4q06bwy4XZjM/OgkwMYUGh9GGq4EjkjtPcrPDShcbTG79S6w1cs8PVLFGWnGuO51/wb6dfRsTW8WHsv1Dg6Kgl2OfJd1hd5YdOUaphrof5Dhdf0A+N9mV5twH/AOCZ9ap/WVt1KQcIcARsIldlI8Ok7+E0LirNpGtS/d1CQPmVJe3oM3m9BjctahwvbHytOox30G8Yw8xAkdIC2mmZN+EliftfR8mt9yUlQbdobyHfVd6isem48TQpg+K6zznNy9TLdeZkCfoOV626Xo8W/wCWpTcdHyrJm6d6x26VpBtA8ayXGjeF8EtbTgtvAHCBene5c0dDo2sj3OvHaldVE8IbP51vRJ9QUZ4SWfzh6KdQ/wBqA07qcNWT+1FDynn+VU/Spm6fpkAhtQg5ckD1kKA0YSu++Pes06fb5qr/ANIeuohPCLZRqelRH/cQGdohoOlLftDLIDs8Ry6M2Zchoy2VKdttlY0DdrcRcmrTBimxzTPKOsrXdwkqarOPv2/k1LBr+CIXUIjHPLqJ9QPUsc8JK2qgz7+f7FDU09aCWniqYuknxyZ5Jbu8rsS2DdNnPuSuddwkdOFE9NUD1Spvjy1eRR7f/IsZ4IJBz1pYNA8JKnmm9Nc/kxC7hFW1U6Y3mo90dF0T1hUEilkoVRznuvVHF7hkTk36jcm9GO8rO0+f8O7nb/UFpALN025jqRYXgHAxmcDMQMlYzjCSlJ0kyShKcXGKt0ckXYgRqz6cleqOHgwxxvDsvD351VFkdrI7T3Kd7YZdJAGcndO/LErvk+JdNqVSve+H+M5Y/hnU6W3Gtq5Q4k0DGrE815UhBadThMdnd2qelpJrG3b4Oc3QTrygSqjiSeQyoR9QDqJI9SY+uxzck1JK7ToZOhyQUWpRbqmrJLO43sMDOHOqFtoufaKgaJJc49Uk9gWnTp1o5NID6z+4JtCW4UnVTUa2WEOJAl2NRrHBs6gHOw3rx9Tneaft0rsfV+G4/wCHhJxeqXj85LVCkLKx18y1tQmYxfUY6m5jd2DXc0lcu9948om7JwnIEyQFJpHSjqr23scCBH0dZG07VAvM2fYw4tpa3cnydzo210WMEbNTSsDhzbG1DTLZgCMRGPKP5rLsjm3xfktyOJVjhVZ2MFMU/FIvYb5H5LrjlKXLX7fc+P1WBYXVP+9/Y63gQ8eBsE4gvn03LfXPcC6QFjpnbf8A9Ry313PCEkhSCAdJMkoUiBTyUkoVKCQnVXSlvFGkahybE9JA1LJp8LQ6IYcYiRqImVynljD3FUW+DoQr1BgujBZdgr8ZSY8iC9jXEbLzZjtWrQENHT6yuqMsO6Ero2J0lSEYpjYOpNA9wpGhKEBUttBrqbmuycLpglpxwwcIIPMsT9l6O2t/zVf9a09PW4UqJdhJdTDWzF432yB0Sehc+eGIgEU8DlyxJMAnCN/SsOSXJ1x4p5Pag7ZoJjDSLX1xNai0zaapBaX4ghziIOXStbQdceDUiXCSwEy7GXYmZO9c9bdPGo6nTNO6eOpyb8wWPbeGW8BSaJb/AIel/DZ/SFYuzM4OGzOq8Ib5TesJja2eU3rWDcTXVqjnZpaWto4uGvGeMHGMfYuXdbiTDGOdvIIb6pWsWphTA2Lz5OmhklqkenH1U8cdMTNp2Wo/xql0bGtPrOKtUtD0c3EuO0yfWrJLdo6wh4xvlN9ILrHFGHtVHKeSc/c7J6VKi0YD8KnbaKY1HqVF9RrfGLW87gPWozbaXnKf3je9bowafhrIyPV7VhaT0TTqOvAOaSZMQJJ1lWPD6Xnaf3je9M7SNHzjPTCjSNRlKPFooWXQdNjg43iRlJ2qS06GpvM3SOZ0epTnStDzrPSCXxzQ86zrPcpUTWrJd7lNugKex3plZPCemG3GgQANs7V1Veu1rL7nANwxx15Zc4XKcJrS2oWlhkYiYIxHPzq0kZuT5On4LaRu2SkImA7Xte5ao01OTR1rh9GaWYyk1pMEA4Qc5cRq3hW6OmqYHjGcT4pznDVsxS0TSzrTpc+SOsofjd2wdq539oqX0j9k/mkeEtH6foe1LRr05+GdF8bO2DtSXOftNS2VPQH6klNUR6U/DOj/AGis/nW9Tu5MeEtn86PRf+lWviij5qn923uT/FdHzVP7tvcs/qOn8r5/6+hlW7TlmqMLTVInWGunD7KyR4J5+r6P+xdYNG0h/wDnT+7b3JeDUQPFpD7LFiWNSdtJ/wCCqWNcX+/2M2zcJrM1rWh7uSAByHZAQNS6ah4uG139RWayzUzk2meZre5XbDPFiTJl0n7Tl1jfc5z0/wBJZSlNKS0cx2JFCwIkBgcMrHfsr3fOpxUYdjmnE+jeXnVHSlpe4hrxIE4iN2EBep8IW/4Wv/Cqf0FeSaLYTWAAGIIxJGzYquTVtRdB2rSdqEF9QQHA4TIdMg4jaE1ntlSpTa2SSw3WiTN0gQMM4unrVvS+iXtpyS3xmiLxKpaGDr7bhaHEckuc5oBGMyzEYTkk0uEXFN1b7ExslXyHH0u5ROs1bzLj0HuXScVaMIrC984cZaoHMbmKnpWC0kY1mDpruPU6lC5ekdn1L7f8+hxNpqvZ41EjnBE82Cv6KoCoy89sS4NAkTvzGa6fTGjSaD3VHtJYwukMqCYG9oAyXI6NtrLgDieQXHImS75xjdgsThSLDNJvk3qejKAzZ1k/kpKNioghzWDAgjE4EGRrVOnLgCHXhmCMiO9E156ffMLz2z0W2atruVIL2h0TG6YnDoCgBptHJY0b7g7lSFoPNzHD2JnknX2rLbfJpbKkTVLdHi9mA7EHhDoxJx3qC6Bv6cFHWrn3CoC0tUNSi8SdbmmTMsxHYCOlcey3ObrPXMj39S6epahELma9gNMNvQb7ZaBjBnJ28gA6xBC9GHho8mflNG1+09WtSbSOtzASQIugzOQA8XWo6jnXGgmRefBiMoBwWLY6pknXIjnxhaZaA4xMYHOc89QXWu5w1bUC6qZARtrHKSI5un8las9mFUtZTY99Uxg1szjjGOxdfoz4PA1rTayAc+Lpm9UP1nZDmEq1ZNTXc4l9d2o8xy2zqUdS0ar7h1Yru9JV7JZOS2hSLhqcONdOw3pE7gMNyxa/DquTFJtOiNV2m1p7Bh1rXpj1X5OZFV/lHr9iS3P2ltZx8Jq9bu9JX00T1peWbulOFdopVnUy9jS03XSwQHDxonGAcMVNQ0zbXsD2uplheGBxbTa0u53EDnXFac0wa1VxlxbJuyYzgmBGEldjwI0YK9IF7nBlMEzi0g4m61zTJG/cuiaUd0jMt5bXRuB9cNDrRarO1uYu0GPxGxzrjSd7SVHauFlnDbr6lar/AA5pNn7AH9SyOEVjotpvuRfaaZDrzrxLzymmTBEY4YyM1zjXNhznnkMwJGs5hrd/q6p5epq4PSsairZ1Vm4Y0mO+Ss73nL5SvVfP2S9wXQWXhVQuNvuLHQLzOLqclxxLZu4wSvKqmn5gNFxhIENwz8o5nWMVVdUN44kYnXsKjZiVM9gPDKyDOu30X/pS/bOx+fb1O/SvJadrJ8flN35j6p1FKrQGbTLT1jcVLM0j2+yWptRgew3muxaRrG3FTFy8ksXDS1UaTabHMDWCBNMExvJUn/yNbB86mf5TfySxpPSdOn/C1581V/ocvHZGqVs1eHlqqU3tfxV1wLS644HEEGIdiYOxc5LB5Z3ggdmKWai9JPUOXjZjWgpVYe0iQQ3Ah0GSccQouLa7xXEHY79Q7lE1hY5wc0kwNZkZnVuBPQhdS8Gp4a4/Pf8AeO70BtP0nfeO71U8HJF5t4fWyzyDsp3FR8UQYcCDniIw6eZW2auPgnt1X5N3VmTmVj8ZhlnmffVgrtsJcIaMBrJAHWVV4nk8oiBMQJzOU5dqhzm9y7ojTppYHxfUeZdNQtzKokOHOD7wuJY5pMXSfXPMFYu1M28jYJH5BcpY09zcMjjsdiaW8HfMO9qhqNjI9ZC5gaTq/OF7eMD2KzR0i53zXYcx7JlcXiaPSsyexqva739irPaRn65UBtcAzLQM+T0ZofC6flg857+5FFlckGKTqjw1skQSQNQgkwThkClpnjHU5JvBrjdLm8oXjymk4azMRmSdZXTcELA59OtUa1pumkQ5zSZLXXrjG6y7ARGR69XhzaRTs/F8ZTdxhLX0uI4uA0zeBaRkQ0jHWF68aSjueKbcpbcHmmjLP8odgGJjImBr5+1W3HlmNwxEHqQUA6nec1wBMDACIBBGe8ApVq76nKe6845uMkmMM1exiz0vg/pKlZ7JTFNrWPewGpUiHOJk4u2DLoWLprhW4tPFSQZxEy6MCZGIbPSYMRmuIfTnMu5pw3QojTbsXROjFGzYtJVXh9xjJiC4hrjzQ7LoCm0ZZ3l5FUsGzkDPfdpk5K7wZcynQwwL3FzozN2WtHRyj9ororNpURBLumFycnZ0UUUGaNZH72h00jP+gktj4zbtSTWxoRxVt4NAcq9fIIJBLGS0ZiRU2blo17M5jQ0Np0wB4vGWj/yrZtmjzUY5uAvAibuIkRIxXK6W0BaWnkFzxtDjPSJW+DIOkK11l6o2m8NyHGWgmTlHyqz7Q2GNZ81oxEEzUfi4nmy5gNimbwbtNSmS4GWuEMcYLsMYnnTNs96sQALxm6McTj7VGClxGoNG8Tr344HnQVCZJBznA7SfyWlXpAC6WOBBMlxwOuAMQMOdVaxA5IZJJkGSXRgQNm3V3KFJBYXENukGYMNBcQDjLsICnfZn0yA8QHhwEQSCMQTHR1J6YrXG3ZDcBg9gaTGROEE7CZM601RlXjGNqNjM43pgiJJOefNKlFsFtge7xS4/yzhzkCE9TQz2tJcYAxJun84WjZrNaWg3GQCScyJOU4s3J7VRtF35QYFzR4+ZLhE8kRzpTLZSOhqjzAwgDkEgQNuJk88KC06N4trSXEySGi7HKBaHNdsImehbFqsVeJcBhjJrAQdzpEFYttfUbDqhIDiSMb2IEAk5HWJEpRLIrZo8snlYS4GRDrzdQGMiZEg5tKstYwthz5LQS24ZdF2bpOvFxHODtxo3KjwPGdG4kAHE5ZYyVYZTdxrcIAAJmcAciQdsiOcILIXFmJaDs5UAz9UA+tKsHgElpEQTIgw4wPGxOOxa1DgrMDj3McfFBZAI+gQ6HYbFi6asjqFRzHuJxZDscWwTIBx29IKEI7l9swZ58TvJVa14ckHLOCYnPBaminMc4NIwc0iJzkEROETl0rOt1nJqVSJhrpMtLTBdGLSJGJ17VQQGgQA73GxdXZ9IUbjSQwEgSLuuMdSrUbGyrWDeUWBgJIbJgNaAYgxig0roFocHURUdB5TDSdj9U3Y6CpQTouut7XNdcbOBxbTkDDWQFV0xUmm0taGhsGYgno1AwdWMINEsqUwA+jUwmDccYJEZa+bcFbfS41wbUZVDI5bhSN55AgAACB/72qpFsx9IO5Gecd6zaEB7S4S0EEjaARI6Vtac0fTY1nFCtLnRD2kThhdwxMqjatGEVhTY15JY0wWw6bvKwjK8DjsWUqN5J63Z0Fk4d8XTNOm24wG80BrX8okEkl+Oof8ArBZmk+ELrTUNSs9znZAmMuZuAVZ+ja3FlvEa71+6b8AeLsjXkslplaOZ2mjNBCrTbULyJBht2YGIEmc8FYtHBsDEPMfV9qu8Gv8AhaX1f7nLQqvwXxcnVZIzaT7n0YYIOKZzrtAtI8dw52f7ljUrK0V+LfJ5YaS2BInGJGBhdMbQSTPv7wsL4vd4UahY+5fLiYMQN+xezpss5NqXg8+aEUlR0lofYhAaXUcALvJIwwnHGTrRUbNReJZXJH1AfUU9kdQOWQzDrt7HPCcQhrcReMPu5YBhz1k4e8L1WcSwNFs89+D2pKNvER+9PUe5JZspruqHZ+IKrWtrxkwn7YUnHbZ6ghdaBs9+pek5lJ+lKoyoE/zW9y5vSVJ1/jCwsdJcBeHP4w3++tdabSNh6/YqtruvbBadxnEHaMFkHPU61oh0UuU9p5XJm6443eVDRj071Us9CpTPGOpkhpunlC7Blr2HWZvRK1g11KS0xzAFpAy5OrM5bVAbW/iy28yCSTySXSXX+bNLAPh9WlPyZaYzL25FxEOEctpwkbSSIlS0X1CXkUuU4MAYHQAwGS0A+KCeV1YJgZunlOc3Jz4gDKGsiOncrlC13BgCSczrJQEjtM2vzH/VHcq9rt9pqtuuogCQbwqyQQQQR1Kw3TJ1tlSM0g05iB29SoM2jpKq4yKLXOGTnVC5wOWJd4vNhkqlrbXqjlsBlwBcXyTUBxOzIXdgxG1aNotN1xdTvSZkFvJnUedQ/GIDWC6eSQTOM8l2PWZUBU8JqluLWw3kuEkFpOBB13ScbuRJ2KXi618hzWl7wSTekuhzSL2zxAOhDaS15cQwgmCCDByAIOojAGChpmo1xIcMQBi2TA3lAWqlurMplxbS4txBumSBexwG86tRKpWjRNWs0l4py+Dyi4uYAIDWmZAjUZVigYMuBeRlOQkzyWjAK63SJ8gdSAwKXBiq3J7PS9igs9kqOrVad5t4ghxJMOALdevV1LqBpB3kDqCzLVRfx4rU2kO+dlBwAyO4ICPgtWeGvFPiwQRevNJcc4yOQgrfFSsczT6GrIslNzK7qjWkX5kRhjjB1ZhaXh9TyUTBYDXeU37v2qVrHecb6JHrVPwyps7PYn8MfrSwUdMOc612amXTBviADjOGAOPiKG03xpJgLiHGnAJYNbX4QeZHpBhfVp1MQ5k8oNknEEDmz60GkGuqPp1AHB7Dg4YOjMCTqmevepYNp9lrnKvH8pqxrVwK4xxc6ric4pBsnbAwWpS0tUIxA6QJ6wiOkDrB+y7vJSy0S6Psoo0205kMETtxlS1qmCpC3A+V0iD0qKrbBhE6/mk5r4mTDJzbrufShkSityOoYUw0dWcJFdwaRg0MaQAdWIxUFCkX1IcHhuOIYScsFs/GDWtFMl11ogG6Q7dgRC9/SwcbbPLnknsjH/Zx0eMZ+qs/SWjKtEXoJaM3AHk84/NdFU0gwTDi46pF0dgPrVWtbhUaWnJwIcInPDML2OKPPZyPxkfKHWnUNo0C8OIBaROBvAYbwcklnSLPQ3PO7qHchFU7R1DuVto+i3t70iR5Leo966EKxeTl6gmnbHohWy/6LepAXnyW9RQFV3R6IQmPcNU5rHWB296Y1Pojt70BBhs7B3JOx1dg7lLxu4dqc1hsalFK/Ej3AQmlu9Ss8duamdW5upSgV20t3qTlnvgpb/1fR9iQn6PPdHcqQhu7uxIM2Spw4xqj6re5ASd3ot7lKKBxR39aXEjb2lGKp9w3uRCqfcDuSgRmiPK9ae6Of33oxVO31IuPO0pQK0bu32oCJ2dauXztPWmvHaesoCpxW4JeDH3BVsPO0npKU7z1lNyFXwN3uEjYnah+FWSeftTFo3puCsLHU2Dt7lJ4EdfqRkDZ2JjGzsTcA+CHck6zc3WO9HP0UJf9FKBGbLzekO9O1jhk6N17D1p3PdqaOv2J2l2sdsqNWWyN1GfGDD0fmMVG7RlI5tjmcfUQVZA3JKaEXUUjoGj5TvQ9qdXZ3JKaPmL+Rpss7tYHpNH5onWd30fTb3qvWpXdcjnTNrYYrpuTYnNnd9H0m96A0jrI9NnejFoBGoetBxg29yEA8FJ1j02d6Z1lI1jV89vqlE543nq7FA4Y603KTUrI3W4ek38ilUssax6Q9cqvcxEHFX5FzMHdOXZgm4KgojHFvWmNIbW9fsRupt3jny6DrQ8UNqUwLiBPjN7e5O2hHzm9vchEap6ApAAdfqSiDXB5TfxH+1AaQ8pv4v0pyAo+MGz1pRRGmPKH4/0pGkPKb+L9KQunJM4BKA4aPKb+P9KcXfKHU7uQhu5C5kKUCUBvldhSDW+V+EqC/vT30BPDdv4falydp9H2qO+iaZQBQ3afRH6kiG7XeiP1ISChDtyV8wGA36XojvT8n6XYgxTJQD5Ow9Y/SnBbsd6Q/Qo5TBKBLfb5J9P/AGpXh5J9IqMOKRJ2JQsk4weT+I96a+PJHW79SjvHWO1MQUoWS3x5Le39SSiPT1exJKFlmgcOtR6ulJJaII/n3oqPv1pJIAhkoSUySAOlqSe71/mkkgL9ITnjhr5lTjE8/wCadJQEL80IGKSSAINGz3wSDcUkkA5bl760oxSSQDOQpJIB3BV/nO6EkkAbMk4zSSQBtPv0I3HBJJUADMokySgDhCEkkAw19KEJ0kAUZc3enakkgEUySSA//9k="/>
          <p:cNvSpPr>
            <a:spLocks noChangeAspect="1" noChangeArrowheads="1"/>
          </p:cNvSpPr>
          <p:nvPr/>
        </p:nvSpPr>
        <p:spPr bwMode="auto">
          <a:xfrm>
            <a:off x="63500" y="-895350"/>
            <a:ext cx="2457450" cy="1847850"/>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Mennonite AND Amish</a:t>
            </a:r>
            <a:endParaRPr lang="en-US" dirty="0"/>
          </a:p>
        </p:txBody>
      </p:sp>
      <p:sp>
        <p:nvSpPr>
          <p:cNvPr id="3" name="Content Placeholder 2"/>
          <p:cNvSpPr>
            <a:spLocks noGrp="1"/>
          </p:cNvSpPr>
          <p:nvPr>
            <p:ph idx="1"/>
          </p:nvPr>
        </p:nvSpPr>
        <p:spPr/>
        <p:txBody>
          <a:bodyPr/>
          <a:lstStyle/>
          <a:p>
            <a:pPr algn="ctr">
              <a:buNone/>
            </a:pPr>
            <a:r>
              <a:rPr lang="en-US" dirty="0" smtClean="0"/>
              <a:t>Both groups believe in simplicity of faith. </a:t>
            </a:r>
          </a:p>
          <a:p>
            <a:pPr algn="ctr">
              <a:buNone/>
            </a:pPr>
            <a:endParaRPr lang="en-US" dirty="0" smtClean="0"/>
          </a:p>
          <a:p>
            <a:pPr algn="ctr">
              <a:buNone/>
            </a:pPr>
            <a:r>
              <a:rPr lang="en-US" dirty="0" smtClean="0"/>
              <a:t>The differences in these two groups is how they chose to live and practice those beliefs. </a:t>
            </a:r>
            <a:endParaRPr lang="en-US" dirty="0"/>
          </a:p>
        </p:txBody>
      </p:sp>
      <p:pic>
        <p:nvPicPr>
          <p:cNvPr id="1028" name="Picture 4" descr="http://1.bp.blogspot.com/_-h-ijZtAjjs/TAk2jn1rCrI/AAAAAAAAAMU/acwuJCKxMds/s1600/family.jpg"/>
          <p:cNvPicPr>
            <a:picLocks noChangeAspect="1" noChangeArrowheads="1"/>
          </p:cNvPicPr>
          <p:nvPr/>
        </p:nvPicPr>
        <p:blipFill>
          <a:blip r:embed="rId2" cstate="print"/>
          <a:srcRect/>
          <a:stretch>
            <a:fillRect/>
          </a:stretch>
        </p:blipFill>
        <p:spPr bwMode="auto">
          <a:xfrm>
            <a:off x="4648200" y="3810000"/>
            <a:ext cx="4181708" cy="2743201"/>
          </a:xfrm>
          <a:prstGeom prst="rect">
            <a:avLst/>
          </a:prstGeom>
          <a:noFill/>
        </p:spPr>
      </p:pic>
      <p:pic>
        <p:nvPicPr>
          <p:cNvPr id="1030" name="Picture 6" descr="http://www.bbcanada.com/bb_traveller/edition68/STA_Mennonite_Family.jpg"/>
          <p:cNvPicPr>
            <a:picLocks noChangeAspect="1" noChangeArrowheads="1"/>
          </p:cNvPicPr>
          <p:nvPr/>
        </p:nvPicPr>
        <p:blipFill>
          <a:blip r:embed="rId3" cstate="print"/>
          <a:srcRect/>
          <a:stretch>
            <a:fillRect/>
          </a:stretch>
        </p:blipFill>
        <p:spPr bwMode="auto">
          <a:xfrm>
            <a:off x="381000" y="3886200"/>
            <a:ext cx="4038600" cy="2692400"/>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Mennonite vs. Amish</a:t>
            </a:r>
            <a:endParaRPr lang="en-US" dirty="0"/>
          </a:p>
        </p:txBody>
      </p:sp>
      <p:sp>
        <p:nvSpPr>
          <p:cNvPr id="3" name="Content Placeholder 2"/>
          <p:cNvSpPr>
            <a:spLocks noGrp="1"/>
          </p:cNvSpPr>
          <p:nvPr>
            <p:ph idx="1"/>
          </p:nvPr>
        </p:nvSpPr>
        <p:spPr>
          <a:xfrm>
            <a:off x="152400" y="2332037"/>
            <a:ext cx="8686800" cy="4525963"/>
          </a:xfrm>
        </p:spPr>
        <p:txBody>
          <a:bodyPr>
            <a:normAutofit fontScale="77500" lnSpcReduction="20000"/>
          </a:bodyPr>
          <a:lstStyle/>
          <a:p>
            <a:r>
              <a:rPr lang="en-US" dirty="0" smtClean="0"/>
              <a:t>Mennonites are tolerant of technology and the outside world. Also, they accept higher education. They believe that it can help strengthen their religion. They worship in churches and do missionary work in the “outside”world.</a:t>
            </a:r>
          </a:p>
          <a:p>
            <a:r>
              <a:rPr lang="en-US" dirty="0" smtClean="0"/>
              <a:t>Amish feel that the influence of the outside world through things like education and technology interfere with the purity of faith. As a result they refrain from the use of modern technologies and conveniences. The Amish worship in their homes and have as little contact as possible with those who are not of their faith. </a:t>
            </a:r>
          </a:p>
          <a:p>
            <a:r>
              <a:rPr lang="en-US" dirty="0" smtClean="0"/>
              <a:t>However, it truly all depends on what type of order they belong to. “Old Orders "whether they are Mennonite or Amish resist the outside world. “Modern Orders” are more accepting of the outside world and technology. </a:t>
            </a:r>
            <a:endParaRPr lang="en-US" dirty="0"/>
          </a:p>
        </p:txBody>
      </p:sp>
      <p:pic>
        <p:nvPicPr>
          <p:cNvPr id="4" name="Picture 4" descr="http://pics4.city-data.com/cpicc/cfiles60984.jpg"/>
          <p:cNvPicPr>
            <a:picLocks noChangeAspect="1" noChangeArrowheads="1"/>
          </p:cNvPicPr>
          <p:nvPr/>
        </p:nvPicPr>
        <p:blipFill>
          <a:blip r:embed="rId2" cstate="print"/>
          <a:srcRect/>
          <a:stretch>
            <a:fillRect/>
          </a:stretch>
        </p:blipFill>
        <p:spPr bwMode="auto">
          <a:xfrm>
            <a:off x="5638800" y="114062"/>
            <a:ext cx="2903871" cy="2173367"/>
          </a:xfrm>
          <a:prstGeom prst="rect">
            <a:avLst/>
          </a:prstGeo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are the specifics of the amish?</a:t>
            </a:r>
            <a:endParaRPr lang="en-US" dirty="0"/>
          </a:p>
        </p:txBody>
      </p:sp>
      <p:sp>
        <p:nvSpPr>
          <p:cNvPr id="3" name="Content Placeholder 2"/>
          <p:cNvSpPr>
            <a:spLocks noGrp="1"/>
          </p:cNvSpPr>
          <p:nvPr>
            <p:ph idx="1"/>
          </p:nvPr>
        </p:nvSpPr>
        <p:spPr>
          <a:xfrm>
            <a:off x="0" y="1219200"/>
            <a:ext cx="6477000" cy="5638800"/>
          </a:xfrm>
        </p:spPr>
        <p:txBody>
          <a:bodyPr>
            <a:normAutofit fontScale="92500" lnSpcReduction="10000"/>
          </a:bodyPr>
          <a:lstStyle/>
          <a:p>
            <a:r>
              <a:rPr lang="en-US" b="1" dirty="0" smtClean="0"/>
              <a:t>Schools – </a:t>
            </a:r>
            <a:r>
              <a:rPr lang="en-US" sz="1700" b="1" dirty="0" smtClean="0"/>
              <a:t>Private (Ran by the parents)</a:t>
            </a:r>
          </a:p>
          <a:p>
            <a:pPr lvl="5">
              <a:buNone/>
            </a:pPr>
            <a:r>
              <a:rPr lang="en-US" sz="1700" b="1" dirty="0" smtClean="0"/>
              <a:t> Only go up to grade 8.</a:t>
            </a:r>
          </a:p>
          <a:p>
            <a:pPr>
              <a:buNone/>
            </a:pPr>
            <a:r>
              <a:rPr lang="en-US" b="1" dirty="0" smtClean="0"/>
              <a:t>	Technology – </a:t>
            </a:r>
          </a:p>
          <a:p>
            <a:pPr marL="342900" lvl="5" indent="-342900">
              <a:buSzPct val="70000"/>
              <a:buNone/>
            </a:pPr>
            <a:r>
              <a:rPr lang="en-US" b="1" dirty="0" smtClean="0"/>
              <a:t>	</a:t>
            </a:r>
            <a:r>
              <a:rPr lang="en-US" sz="1700" b="1" dirty="0" smtClean="0"/>
              <a:t>Not allowed except in special situations. (Buggy Lights, Fences)</a:t>
            </a:r>
          </a:p>
          <a:p>
            <a:pPr marL="342900" lvl="5" indent="-342900">
              <a:buSzPct val="70000"/>
              <a:buNone/>
            </a:pPr>
            <a:r>
              <a:rPr lang="en-US" sz="1700" b="1" dirty="0" smtClean="0"/>
              <a:t>	They feel it causes vanity, creates inequality, and leads them away from lifestyle</a:t>
            </a:r>
          </a:p>
          <a:p>
            <a:pPr marL="342900" lvl="5" indent="-342900">
              <a:buSzPct val="70000"/>
              <a:buNone/>
            </a:pPr>
            <a:endParaRPr lang="en-US" sz="1600" b="1" dirty="0" smtClean="0"/>
          </a:p>
          <a:p>
            <a:pPr>
              <a:buNone/>
            </a:pPr>
            <a:r>
              <a:rPr lang="en-US" b="1" dirty="0" smtClean="0"/>
              <a:t>	Clothing – </a:t>
            </a:r>
          </a:p>
          <a:p>
            <a:pPr marL="342900" lvl="5" indent="-342900">
              <a:buSzPct val="70000"/>
              <a:buNone/>
            </a:pPr>
            <a:r>
              <a:rPr lang="en-US" b="1" dirty="0" smtClean="0"/>
              <a:t>		</a:t>
            </a:r>
            <a:r>
              <a:rPr lang="en-US" sz="1700" b="1" dirty="0" smtClean="0"/>
              <a:t>Simple style with little ornamentation</a:t>
            </a:r>
          </a:p>
          <a:p>
            <a:pPr marL="342900" lvl="5" indent="-342900">
              <a:buSzPct val="70000"/>
              <a:buNone/>
            </a:pPr>
            <a:r>
              <a:rPr lang="en-US" sz="1700" b="1" dirty="0" smtClean="0"/>
              <a:t>		Dark colors, fully covers, plain fabric</a:t>
            </a:r>
          </a:p>
          <a:p>
            <a:pPr marL="342900" lvl="5" indent="-342900">
              <a:buSzPct val="70000"/>
              <a:buNone/>
            </a:pPr>
            <a:endParaRPr lang="en-US" sz="1600" b="1" dirty="0" smtClean="0"/>
          </a:p>
          <a:p>
            <a:pPr>
              <a:buNone/>
            </a:pPr>
            <a:r>
              <a:rPr lang="en-US" b="1" dirty="0" smtClean="0"/>
              <a:t>	Family Life – </a:t>
            </a:r>
          </a:p>
          <a:p>
            <a:pPr marL="342900" lvl="5" indent="-342900">
              <a:buSzPct val="70000"/>
              <a:buNone/>
            </a:pPr>
            <a:r>
              <a:rPr lang="en-US" b="1" dirty="0" smtClean="0"/>
              <a:t>	</a:t>
            </a:r>
            <a:r>
              <a:rPr lang="en-US" sz="1700" b="1" dirty="0" smtClean="0"/>
              <a:t>Most important social unit</a:t>
            </a:r>
          </a:p>
          <a:p>
            <a:pPr marL="342900" lvl="5" indent="-342900">
              <a:buSzPct val="70000"/>
              <a:buNone/>
            </a:pPr>
            <a:r>
              <a:rPr lang="en-US" sz="1700" b="1" dirty="0" smtClean="0"/>
              <a:t>	Large families with 7-10 children are common</a:t>
            </a:r>
          </a:p>
          <a:p>
            <a:pPr marL="342900" lvl="5" indent="-342900">
              <a:buSzPct val="70000"/>
              <a:buNone/>
            </a:pPr>
            <a:r>
              <a:rPr lang="en-US" sz="1700" b="1" dirty="0" smtClean="0"/>
              <a:t>	German is spoken in the home and English is taught at school</a:t>
            </a:r>
          </a:p>
          <a:p>
            <a:pPr marL="342900" lvl="5" indent="-342900">
              <a:buSzPct val="70000"/>
              <a:buNone/>
            </a:pPr>
            <a:r>
              <a:rPr lang="en-US" sz="1700" b="1" dirty="0" smtClean="0"/>
              <a:t>	Women take the household chores, while men take the farm chores. </a:t>
            </a:r>
          </a:p>
          <a:p>
            <a:pPr marL="342900" lvl="5" indent="-342900">
              <a:buSzPct val="70000"/>
              <a:buNone/>
            </a:pPr>
            <a:r>
              <a:rPr lang="en-US" sz="1700" b="1" dirty="0" smtClean="0"/>
              <a:t>	Amish marry Amish, Divorce is not allowed. </a:t>
            </a:r>
          </a:p>
          <a:p>
            <a:pPr>
              <a:buNone/>
            </a:pPr>
            <a:endParaRPr lang="en-US" dirty="0" smtClean="0"/>
          </a:p>
          <a:p>
            <a:pPr>
              <a:buNone/>
            </a:pPr>
            <a:endParaRPr lang="en-US" dirty="0" smtClean="0"/>
          </a:p>
        </p:txBody>
      </p:sp>
      <p:pic>
        <p:nvPicPr>
          <p:cNvPr id="86020" name="Picture 4" descr="http://t2.gstatic.com/images?q=tbn:ANd9GcTFEbG3FvFgysZWfFLj6sBWJTnAhYsnCzQjAHrZwKB7ANagVLmgpQ"/>
          <p:cNvPicPr>
            <a:picLocks noChangeAspect="1" noChangeArrowheads="1"/>
          </p:cNvPicPr>
          <p:nvPr/>
        </p:nvPicPr>
        <p:blipFill>
          <a:blip r:embed="rId2" cstate="print"/>
          <a:srcRect/>
          <a:stretch>
            <a:fillRect/>
          </a:stretch>
        </p:blipFill>
        <p:spPr bwMode="auto">
          <a:xfrm>
            <a:off x="6172200" y="1143000"/>
            <a:ext cx="3307749" cy="2209800"/>
          </a:xfrm>
          <a:prstGeom prst="rect">
            <a:avLst/>
          </a:prstGeom>
          <a:noFill/>
        </p:spPr>
      </p:pic>
      <p:pic>
        <p:nvPicPr>
          <p:cNvPr id="86024" name="Picture 8" descr="http://sparrowblue.files.wordpress.com/2009/12/amish-school-children.jpg"/>
          <p:cNvPicPr>
            <a:picLocks noChangeAspect="1" noChangeArrowheads="1"/>
          </p:cNvPicPr>
          <p:nvPr/>
        </p:nvPicPr>
        <p:blipFill>
          <a:blip r:embed="rId3" cstate="print"/>
          <a:srcRect/>
          <a:stretch>
            <a:fillRect/>
          </a:stretch>
        </p:blipFill>
        <p:spPr bwMode="auto">
          <a:xfrm>
            <a:off x="4191000" y="3324988"/>
            <a:ext cx="3276600" cy="2195322"/>
          </a:xfrm>
          <a:prstGeom prst="rect">
            <a:avLst/>
          </a:prstGeom>
          <a:noFill/>
        </p:spPr>
      </p:pic>
      <p:pic>
        <p:nvPicPr>
          <p:cNvPr id="86022" name="Picture 6" descr="http://1.bp.blogspot.com/_JZiqrGYI7UA/SsIPBm1O-TI/AAAAAAAACwg/YKGdHprhZuE/s400/amish+school.jpg"/>
          <p:cNvPicPr>
            <a:picLocks noChangeAspect="1" noChangeArrowheads="1"/>
          </p:cNvPicPr>
          <p:nvPr/>
        </p:nvPicPr>
        <p:blipFill>
          <a:blip r:embed="rId4" cstate="print"/>
          <a:srcRect/>
          <a:stretch>
            <a:fillRect/>
          </a:stretch>
        </p:blipFill>
        <p:spPr bwMode="auto">
          <a:xfrm>
            <a:off x="6781800" y="4800600"/>
            <a:ext cx="2362200" cy="1907477"/>
          </a:xfrm>
          <a:prstGeom prst="rect">
            <a:avLst/>
          </a:prstGeo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Specifics of Amish Continued</a:t>
            </a:r>
            <a:endParaRPr lang="en-US" dirty="0"/>
          </a:p>
        </p:txBody>
      </p:sp>
      <p:sp>
        <p:nvSpPr>
          <p:cNvPr id="3" name="Content Placeholder 2"/>
          <p:cNvSpPr>
            <a:spLocks noGrp="1"/>
          </p:cNvSpPr>
          <p:nvPr>
            <p:ph idx="1"/>
          </p:nvPr>
        </p:nvSpPr>
        <p:spPr>
          <a:xfrm>
            <a:off x="304800" y="1219200"/>
            <a:ext cx="8610600" cy="3048000"/>
          </a:xfrm>
        </p:spPr>
        <p:txBody>
          <a:bodyPr>
            <a:normAutofit fontScale="92500"/>
          </a:bodyPr>
          <a:lstStyle/>
          <a:p>
            <a:r>
              <a:rPr lang="en-US" b="1" dirty="0" smtClean="0"/>
              <a:t>Shunning – Being expelled from the Amish community for a breach of the religious rules. Only used after many warnings fail to stop behavior. </a:t>
            </a:r>
          </a:p>
          <a:p>
            <a:r>
              <a:rPr lang="en-US" b="1" dirty="0" smtClean="0"/>
              <a:t>Funerals – Held 3 days after the death. The graves are hand dug. The tombstone markers are simple (No one is better than anyone else) buried.</a:t>
            </a:r>
          </a:p>
        </p:txBody>
      </p:sp>
      <p:pic>
        <p:nvPicPr>
          <p:cNvPr id="84994" name="Picture 2" descr="http://t0.gstatic.com/images?q=tbn:ANd9GcTWIHcpvQl143XAFRg4QvOTGwWLsSpK-pbIrgYRrOkz8VImsvgI7mHjpoaK"/>
          <p:cNvPicPr>
            <a:picLocks noChangeAspect="1" noChangeArrowheads="1"/>
          </p:cNvPicPr>
          <p:nvPr/>
        </p:nvPicPr>
        <p:blipFill>
          <a:blip r:embed="rId2" cstate="print"/>
          <a:srcRect/>
          <a:stretch>
            <a:fillRect/>
          </a:stretch>
        </p:blipFill>
        <p:spPr bwMode="auto">
          <a:xfrm>
            <a:off x="6172200" y="4419600"/>
            <a:ext cx="2734566" cy="2238376"/>
          </a:xfrm>
          <a:prstGeom prst="rect">
            <a:avLst/>
          </a:prstGeom>
          <a:noFill/>
        </p:spPr>
      </p:pic>
      <p:pic>
        <p:nvPicPr>
          <p:cNvPr id="84996" name="Picture 4" descr="http://img2.timeinc.net/people/i/2006/news/061016/amish_funeral.jpg"/>
          <p:cNvPicPr>
            <a:picLocks noChangeAspect="1" noChangeArrowheads="1"/>
          </p:cNvPicPr>
          <p:nvPr/>
        </p:nvPicPr>
        <p:blipFill>
          <a:blip r:embed="rId3" cstate="print"/>
          <a:srcRect/>
          <a:stretch>
            <a:fillRect/>
          </a:stretch>
        </p:blipFill>
        <p:spPr bwMode="auto">
          <a:xfrm>
            <a:off x="4267200" y="4495800"/>
            <a:ext cx="1657350" cy="2209801"/>
          </a:xfrm>
          <a:prstGeom prst="rect">
            <a:avLst/>
          </a:prstGeom>
          <a:noFill/>
        </p:spPr>
      </p:pic>
      <p:pic>
        <p:nvPicPr>
          <p:cNvPr id="84998" name="Picture 6" descr="http://www3.airlinesanddestinations.com/wp-content/uploads/2011/06/110612-Amishcemetery-01.jpg"/>
          <p:cNvPicPr>
            <a:picLocks noChangeAspect="1" noChangeArrowheads="1"/>
          </p:cNvPicPr>
          <p:nvPr/>
        </p:nvPicPr>
        <p:blipFill>
          <a:blip r:embed="rId4" cstate="print"/>
          <a:srcRect/>
          <a:stretch>
            <a:fillRect/>
          </a:stretch>
        </p:blipFill>
        <p:spPr bwMode="auto">
          <a:xfrm>
            <a:off x="228600" y="4114800"/>
            <a:ext cx="3886251" cy="2582863"/>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04800" y="152400"/>
            <a:ext cx="8686800" cy="1066800"/>
          </a:xfrm>
        </p:spPr>
        <p:txBody>
          <a:bodyPr>
            <a:normAutofit fontScale="90000"/>
          </a:bodyPr>
          <a:lstStyle/>
          <a:p>
            <a:pPr algn="ctr"/>
            <a:r>
              <a:rPr lang="en-US" dirty="0" smtClean="0"/>
              <a:t>How many people were living here before the Europeans arrived?</a:t>
            </a:r>
            <a:endParaRPr lang="en-US" dirty="0"/>
          </a:p>
        </p:txBody>
      </p:sp>
      <p:sp>
        <p:nvSpPr>
          <p:cNvPr id="2" name="Content Placeholder 1"/>
          <p:cNvSpPr>
            <a:spLocks noGrp="1"/>
          </p:cNvSpPr>
          <p:nvPr>
            <p:ph idx="1"/>
          </p:nvPr>
        </p:nvSpPr>
        <p:spPr>
          <a:xfrm>
            <a:off x="304800" y="1219200"/>
            <a:ext cx="8686800" cy="4525963"/>
          </a:xfrm>
        </p:spPr>
        <p:txBody>
          <a:bodyPr/>
          <a:lstStyle/>
          <a:p>
            <a:r>
              <a:rPr lang="en-US" dirty="0" smtClean="0"/>
              <a:t>1600 – </a:t>
            </a:r>
            <a:r>
              <a:rPr lang="en-US" b="1" u="sng" dirty="0" smtClean="0"/>
              <a:t>15,000</a:t>
            </a:r>
            <a:r>
              <a:rPr lang="en-US" dirty="0" smtClean="0"/>
              <a:t> Native Americans in PA</a:t>
            </a:r>
          </a:p>
          <a:p>
            <a:r>
              <a:rPr lang="en-US" dirty="0" smtClean="0"/>
              <a:t>1800 – </a:t>
            </a:r>
            <a:r>
              <a:rPr lang="en-US" b="1" u="sng" dirty="0" smtClean="0"/>
              <a:t>1,000 </a:t>
            </a:r>
            <a:r>
              <a:rPr lang="en-US" dirty="0" smtClean="0"/>
              <a:t>Native Americans in PA</a:t>
            </a:r>
          </a:p>
          <a:p>
            <a:pPr>
              <a:buNone/>
            </a:pPr>
            <a:r>
              <a:rPr lang="en-US" dirty="0" smtClean="0"/>
              <a:t>		SO WHAT HAPPENED?</a:t>
            </a:r>
            <a:endParaRPr lang="en-US" dirty="0"/>
          </a:p>
        </p:txBody>
      </p:sp>
      <p:pic>
        <p:nvPicPr>
          <p:cNvPr id="40964" name="Picture 4" descr="http://www.xtimeline.com/__UserPic_Large/48481/evt100110140800056.jpg"/>
          <p:cNvPicPr>
            <a:picLocks noChangeAspect="1" noChangeArrowheads="1"/>
          </p:cNvPicPr>
          <p:nvPr/>
        </p:nvPicPr>
        <p:blipFill>
          <a:blip r:embed="rId3" cstate="print"/>
          <a:srcRect/>
          <a:stretch>
            <a:fillRect/>
          </a:stretch>
        </p:blipFill>
        <p:spPr bwMode="auto">
          <a:xfrm>
            <a:off x="152400" y="4998719"/>
            <a:ext cx="2667000" cy="1859281"/>
          </a:xfrm>
          <a:prstGeom prst="rect">
            <a:avLst/>
          </a:prstGeom>
          <a:noFill/>
        </p:spPr>
      </p:pic>
      <p:pic>
        <p:nvPicPr>
          <p:cNvPr id="40966" name="Picture 6" descr="http://cdn.dipity.com/uploads/events/bb6f4da98ded79ff0aeac1627eff8568_1M.png"/>
          <p:cNvPicPr>
            <a:picLocks noChangeAspect="1" noChangeArrowheads="1"/>
          </p:cNvPicPr>
          <p:nvPr/>
        </p:nvPicPr>
        <p:blipFill>
          <a:blip r:embed="rId4" cstate="print"/>
          <a:srcRect/>
          <a:stretch>
            <a:fillRect/>
          </a:stretch>
        </p:blipFill>
        <p:spPr bwMode="auto">
          <a:xfrm>
            <a:off x="228600" y="2971800"/>
            <a:ext cx="2604008" cy="1924144"/>
          </a:xfrm>
          <a:prstGeom prst="rect">
            <a:avLst/>
          </a:prstGeom>
          <a:noFill/>
        </p:spPr>
      </p:pic>
      <p:pic>
        <p:nvPicPr>
          <p:cNvPr id="5122" name="Picture 2" descr="http://www.mcall.com/media/photo/2006-12/26758508.gif"/>
          <p:cNvPicPr>
            <a:picLocks noChangeAspect="1" noChangeArrowheads="1"/>
          </p:cNvPicPr>
          <p:nvPr/>
        </p:nvPicPr>
        <p:blipFill>
          <a:blip r:embed="rId5" cstate="print"/>
          <a:srcRect/>
          <a:stretch>
            <a:fillRect/>
          </a:stretch>
        </p:blipFill>
        <p:spPr bwMode="auto">
          <a:xfrm>
            <a:off x="2971800" y="2895600"/>
            <a:ext cx="6387340" cy="468049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dissolve">
                                      <p:cBhvr>
                                        <p:cTn id="7" dur="500"/>
                                        <p:tgtEl>
                                          <p:spTgt spid="2">
                                            <p:txEl>
                                              <p:pRg st="0" end="0"/>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dissolve">
                                      <p:cBhvr>
                                        <p:cTn id="10" dur="500"/>
                                        <p:tgtEl>
                                          <p:spTgt spid="2">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fade">
                                      <p:cBhvr>
                                        <p:cTn id="15" dur="1000"/>
                                        <p:tgtEl>
                                          <p:spTgt spid="2">
                                            <p:txEl>
                                              <p:pRg st="2" end="2"/>
                                            </p:txEl>
                                          </p:spTgt>
                                        </p:tgtEl>
                                      </p:cBhvr>
                                    </p:animEffect>
                                    <p:anim calcmode="lin" valueType="num">
                                      <p:cBhvr>
                                        <p:cTn id="16"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2">
                                            <p:txEl>
                                              <p:pRg st="2" end="2"/>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2">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nodeType="clickEffect">
                                  <p:stCondLst>
                                    <p:cond delay="0"/>
                                  </p:stCondLst>
                                  <p:childTnLst>
                                    <p:set>
                                      <p:cBhvr>
                                        <p:cTn id="22" dur="1" fill="hold">
                                          <p:stCondLst>
                                            <p:cond delay="0"/>
                                          </p:stCondLst>
                                        </p:cTn>
                                        <p:tgtEl>
                                          <p:spTgt spid="40966"/>
                                        </p:tgtEl>
                                        <p:attrNameLst>
                                          <p:attrName>style.visibility</p:attrName>
                                        </p:attrNameLst>
                                      </p:cBhvr>
                                      <p:to>
                                        <p:strVal val="visible"/>
                                      </p:to>
                                    </p:set>
                                    <p:animEffect transition="in" filter="dissolve">
                                      <p:cBhvr>
                                        <p:cTn id="23" dur="500"/>
                                        <p:tgtEl>
                                          <p:spTgt spid="40966"/>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nodeType="clickEffect">
                                  <p:stCondLst>
                                    <p:cond delay="0"/>
                                  </p:stCondLst>
                                  <p:childTnLst>
                                    <p:set>
                                      <p:cBhvr>
                                        <p:cTn id="27" dur="1" fill="hold">
                                          <p:stCondLst>
                                            <p:cond delay="0"/>
                                          </p:stCondLst>
                                        </p:cTn>
                                        <p:tgtEl>
                                          <p:spTgt spid="40964"/>
                                        </p:tgtEl>
                                        <p:attrNameLst>
                                          <p:attrName>style.visibility</p:attrName>
                                        </p:attrNameLst>
                                      </p:cBhvr>
                                      <p:to>
                                        <p:strVal val="visible"/>
                                      </p:to>
                                    </p:set>
                                    <p:animEffect transition="in" filter="dissolve">
                                      <p:cBhvr>
                                        <p:cTn id="28" dur="500"/>
                                        <p:tgtEl>
                                          <p:spTgt spid="40964"/>
                                        </p:tgtEl>
                                      </p:cBhvr>
                                    </p:animEffect>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nodeType="clickEffect">
                                  <p:stCondLst>
                                    <p:cond delay="0"/>
                                  </p:stCondLst>
                                  <p:childTnLst>
                                    <p:set>
                                      <p:cBhvr>
                                        <p:cTn id="32" dur="1" fill="hold">
                                          <p:stCondLst>
                                            <p:cond delay="0"/>
                                          </p:stCondLst>
                                        </p:cTn>
                                        <p:tgtEl>
                                          <p:spTgt spid="5122"/>
                                        </p:tgtEl>
                                        <p:attrNameLst>
                                          <p:attrName>style.visibility</p:attrName>
                                        </p:attrNameLst>
                                      </p:cBhvr>
                                      <p:to>
                                        <p:strVal val="visible"/>
                                      </p:to>
                                    </p:set>
                                    <p:animEffect transition="in" filter="dissolve">
                                      <p:cBhvr>
                                        <p:cTn id="33"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686800" cy="838200"/>
          </a:xfrm>
        </p:spPr>
        <p:txBody>
          <a:bodyPr/>
          <a:lstStyle/>
          <a:p>
            <a:r>
              <a:rPr lang="en-US" dirty="0" smtClean="0"/>
              <a:t>Who are The Moravians?</a:t>
            </a:r>
            <a:endParaRPr lang="en-US" dirty="0"/>
          </a:p>
        </p:txBody>
      </p:sp>
      <p:sp>
        <p:nvSpPr>
          <p:cNvPr id="3" name="Content Placeholder 2"/>
          <p:cNvSpPr>
            <a:spLocks noGrp="1"/>
          </p:cNvSpPr>
          <p:nvPr>
            <p:ph idx="1"/>
          </p:nvPr>
        </p:nvSpPr>
        <p:spPr>
          <a:xfrm>
            <a:off x="152400" y="990600"/>
            <a:ext cx="8686800" cy="5867400"/>
          </a:xfrm>
        </p:spPr>
        <p:txBody>
          <a:bodyPr>
            <a:normAutofit fontScale="85000" lnSpcReduction="20000"/>
          </a:bodyPr>
          <a:lstStyle/>
          <a:p>
            <a:r>
              <a:rPr lang="en-US" dirty="0" smtClean="0"/>
              <a:t>This group first moved to PA after having a failed settlement in Georgia. They purchased 500 acres in PA for a settlement that they called Bethlehem. Later they purchased 5,000 acres for a settlement they called Nazareth. </a:t>
            </a:r>
          </a:p>
          <a:p>
            <a:r>
              <a:rPr lang="en-US" dirty="0" smtClean="0"/>
              <a:t>Moravians believe in a simple lifestyle. The men or brothers live separate from the women who were also known as sisters. Married couples and children also had their own dwellings. </a:t>
            </a:r>
          </a:p>
          <a:p>
            <a:r>
              <a:rPr lang="en-US" dirty="0" smtClean="0"/>
              <a:t>Relations with Native Americans were good. In fact they built homes for the converts to their religion. </a:t>
            </a:r>
          </a:p>
          <a:p>
            <a:r>
              <a:rPr lang="en-US" dirty="0" smtClean="0"/>
              <a:t>This group also bought slaves so that they could set them free. </a:t>
            </a:r>
          </a:p>
          <a:p>
            <a:r>
              <a:rPr lang="en-US" dirty="0" smtClean="0"/>
              <a:t>Their motto is “In essentials, unity; in nonessentials, liberty; and in all things, love.”</a:t>
            </a:r>
            <a:endParaRPr lang="en-US" dirty="0"/>
          </a:p>
        </p:txBody>
      </p:sp>
      <p:pic>
        <p:nvPicPr>
          <p:cNvPr id="15362" name="Picture 2" descr="http://upload.wikimedia.org/wikipedia/commons/f/f8/Vaclav_Maly_-_Moravians_040.jpg"/>
          <p:cNvPicPr>
            <a:picLocks noChangeAspect="1" noChangeArrowheads="1"/>
          </p:cNvPicPr>
          <p:nvPr/>
        </p:nvPicPr>
        <p:blipFill>
          <a:blip r:embed="rId3" cstate="print"/>
          <a:srcRect/>
          <a:stretch>
            <a:fillRect/>
          </a:stretch>
        </p:blipFill>
        <p:spPr bwMode="auto">
          <a:xfrm>
            <a:off x="3200400" y="2362200"/>
            <a:ext cx="5715000" cy="4267200"/>
          </a:xfrm>
          <a:prstGeom prst="rect">
            <a:avLst/>
          </a:prstGeom>
          <a:noFill/>
        </p:spPr>
      </p:pic>
      <p:pic>
        <p:nvPicPr>
          <p:cNvPr id="15364" name="Picture 4" descr="http://www.steveaddison.net/wp-content/MoravianMission.jpg"/>
          <p:cNvPicPr>
            <a:picLocks noChangeAspect="1" noChangeArrowheads="1"/>
          </p:cNvPicPr>
          <p:nvPr/>
        </p:nvPicPr>
        <p:blipFill>
          <a:blip r:embed="rId4" cstate="print"/>
          <a:srcRect/>
          <a:stretch>
            <a:fillRect/>
          </a:stretch>
        </p:blipFill>
        <p:spPr bwMode="auto">
          <a:xfrm>
            <a:off x="2514600" y="4124324"/>
            <a:ext cx="4114800" cy="2733676"/>
          </a:xfrm>
          <a:prstGeom prst="rect">
            <a:avLst/>
          </a:prstGeom>
          <a:noFill/>
        </p:spPr>
      </p:pic>
      <p:pic>
        <p:nvPicPr>
          <p:cNvPr id="15366" name="Picture 6" descr="http://4.bp.blogspot.com/_KpXOgJaNUgA/TOGI-ozHRUI/AAAAAAAADcs/Fc4lRqI1TnI/s1600/Moravians.jpg"/>
          <p:cNvPicPr>
            <a:picLocks noChangeAspect="1" noChangeArrowheads="1"/>
          </p:cNvPicPr>
          <p:nvPr/>
        </p:nvPicPr>
        <p:blipFill>
          <a:blip r:embed="rId5" cstate="print"/>
          <a:srcRect/>
          <a:stretch>
            <a:fillRect/>
          </a:stretch>
        </p:blipFill>
        <p:spPr bwMode="auto">
          <a:xfrm>
            <a:off x="2362200" y="902395"/>
            <a:ext cx="5105400" cy="3224862"/>
          </a:xfrm>
          <a:prstGeom prst="rect">
            <a:avLst/>
          </a:prstGeom>
          <a:noFill/>
        </p:spPr>
      </p:pic>
      <p:pic>
        <p:nvPicPr>
          <p:cNvPr id="15368" name="Picture 8" descr="http://www.centralmoravianchurch.org/ourchurch/images/W-MMBSaal.jpg"/>
          <p:cNvPicPr>
            <a:picLocks noChangeAspect="1" noChangeArrowheads="1"/>
          </p:cNvPicPr>
          <p:nvPr/>
        </p:nvPicPr>
        <p:blipFill>
          <a:blip r:embed="rId6" cstate="print"/>
          <a:srcRect/>
          <a:stretch>
            <a:fillRect/>
          </a:stretch>
        </p:blipFill>
        <p:spPr bwMode="auto">
          <a:xfrm>
            <a:off x="4495800" y="914400"/>
            <a:ext cx="4470400" cy="3352800"/>
          </a:xfrm>
          <a:prstGeom prst="rect">
            <a:avLst/>
          </a:prstGeom>
          <a:noFill/>
        </p:spPr>
      </p:pic>
      <p:pic>
        <p:nvPicPr>
          <p:cNvPr id="15370" name="Picture 10" descr="http://www.yorkblog.com/yorktownsquare/First%20Moravian.jpg"/>
          <p:cNvPicPr>
            <a:picLocks noChangeAspect="1" noChangeArrowheads="1"/>
          </p:cNvPicPr>
          <p:nvPr/>
        </p:nvPicPr>
        <p:blipFill>
          <a:blip r:embed="rId7" cstate="print"/>
          <a:srcRect/>
          <a:stretch>
            <a:fillRect/>
          </a:stretch>
        </p:blipFill>
        <p:spPr bwMode="auto">
          <a:xfrm>
            <a:off x="685800" y="914400"/>
            <a:ext cx="3084728" cy="44577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par>
                                <p:cTn id="8" presetID="25" presetClass="entr" presetSubtype="0" fill="hold" nodeType="withEffect">
                                  <p:stCondLst>
                                    <p:cond delay="0"/>
                                  </p:stCondLst>
                                  <p:childTnLst>
                                    <p:set>
                                      <p:cBhvr>
                                        <p:cTn id="9" dur="1" fill="hold">
                                          <p:stCondLst>
                                            <p:cond delay="0"/>
                                          </p:stCondLst>
                                        </p:cTn>
                                        <p:tgtEl>
                                          <p:spTgt spid="15362"/>
                                        </p:tgtEl>
                                        <p:attrNameLst>
                                          <p:attrName>style.visibility</p:attrName>
                                        </p:attrNameLst>
                                      </p:cBhvr>
                                      <p:to>
                                        <p:strVal val="visible"/>
                                      </p:to>
                                    </p:set>
                                    <p:anim calcmode="lin" valueType="num">
                                      <p:cBhvr>
                                        <p:cTn id="10" dur="500" decel="50000" fill="hold">
                                          <p:stCondLst>
                                            <p:cond delay="0"/>
                                          </p:stCondLst>
                                        </p:cTn>
                                        <p:tgtEl>
                                          <p:spTgt spid="15362"/>
                                        </p:tgtEl>
                                        <p:attrNameLst>
                                          <p:attrName>style.rotation</p:attrName>
                                        </p:attrNameLst>
                                      </p:cBhvr>
                                      <p:tavLst>
                                        <p:tav tm="0">
                                          <p:val>
                                            <p:fltVal val="-90"/>
                                          </p:val>
                                        </p:tav>
                                        <p:tav tm="100000">
                                          <p:val>
                                            <p:fltVal val="0"/>
                                          </p:val>
                                        </p:tav>
                                      </p:tavLst>
                                    </p:anim>
                                    <p:anim calcmode="lin" valueType="num">
                                      <p:cBhvr>
                                        <p:cTn id="11" dur="500" decel="50000" fill="hold">
                                          <p:stCondLst>
                                            <p:cond delay="0"/>
                                          </p:stCondLst>
                                        </p:cTn>
                                        <p:tgtEl>
                                          <p:spTgt spid="15362"/>
                                        </p:tgtEl>
                                        <p:attrNameLst>
                                          <p:attrName>ppt_w</p:attrName>
                                        </p:attrNameLst>
                                      </p:cBhvr>
                                      <p:tavLst>
                                        <p:tav tm="0">
                                          <p:val>
                                            <p:strVal val="#ppt_w"/>
                                          </p:val>
                                        </p:tav>
                                        <p:tav tm="100000">
                                          <p:val>
                                            <p:strVal val="#ppt_w*.05"/>
                                          </p:val>
                                        </p:tav>
                                      </p:tavLst>
                                    </p:anim>
                                    <p:anim calcmode="lin" valueType="num">
                                      <p:cBhvr>
                                        <p:cTn id="12" dur="500" accel="50000" fill="hold">
                                          <p:stCondLst>
                                            <p:cond delay="500"/>
                                          </p:stCondLst>
                                        </p:cTn>
                                        <p:tgtEl>
                                          <p:spTgt spid="15362"/>
                                        </p:tgtEl>
                                        <p:attrNameLst>
                                          <p:attrName>ppt_w</p:attrName>
                                        </p:attrNameLst>
                                      </p:cBhvr>
                                      <p:tavLst>
                                        <p:tav tm="0">
                                          <p:val>
                                            <p:strVal val="#ppt_w*.05"/>
                                          </p:val>
                                        </p:tav>
                                        <p:tav tm="100000">
                                          <p:val>
                                            <p:strVal val="#ppt_w"/>
                                          </p:val>
                                        </p:tav>
                                      </p:tavLst>
                                    </p:anim>
                                    <p:anim calcmode="lin" valueType="num">
                                      <p:cBhvr>
                                        <p:cTn id="13" dur="1000" fill="hold"/>
                                        <p:tgtEl>
                                          <p:spTgt spid="15362"/>
                                        </p:tgtEl>
                                        <p:attrNameLst>
                                          <p:attrName>ppt_h</p:attrName>
                                        </p:attrNameLst>
                                      </p:cBhvr>
                                      <p:tavLst>
                                        <p:tav tm="0">
                                          <p:val>
                                            <p:strVal val="#ppt_h"/>
                                          </p:val>
                                        </p:tav>
                                        <p:tav tm="100000">
                                          <p:val>
                                            <p:strVal val="#ppt_h"/>
                                          </p:val>
                                        </p:tav>
                                      </p:tavLst>
                                    </p:anim>
                                    <p:anim calcmode="lin" valueType="num">
                                      <p:cBhvr>
                                        <p:cTn id="14" dur="500" decel="50000" fill="hold">
                                          <p:stCondLst>
                                            <p:cond delay="0"/>
                                          </p:stCondLst>
                                        </p:cTn>
                                        <p:tgtEl>
                                          <p:spTgt spid="15362"/>
                                        </p:tgtEl>
                                        <p:attrNameLst>
                                          <p:attrName>ppt_x</p:attrName>
                                        </p:attrNameLst>
                                      </p:cBhvr>
                                      <p:tavLst>
                                        <p:tav tm="0">
                                          <p:val>
                                            <p:strVal val="#ppt_x+.4"/>
                                          </p:val>
                                        </p:tav>
                                        <p:tav tm="100000">
                                          <p:val>
                                            <p:strVal val="#ppt_x"/>
                                          </p:val>
                                        </p:tav>
                                      </p:tavLst>
                                    </p:anim>
                                    <p:anim calcmode="lin" valueType="num">
                                      <p:cBhvr>
                                        <p:cTn id="15" dur="500" decel="50000" fill="hold">
                                          <p:stCondLst>
                                            <p:cond delay="0"/>
                                          </p:stCondLst>
                                        </p:cTn>
                                        <p:tgtEl>
                                          <p:spTgt spid="15362"/>
                                        </p:tgtEl>
                                        <p:attrNameLst>
                                          <p:attrName>ppt_y</p:attrName>
                                        </p:attrNameLst>
                                      </p:cBhvr>
                                      <p:tavLst>
                                        <p:tav tm="0">
                                          <p:val>
                                            <p:strVal val="#ppt_y-.2"/>
                                          </p:val>
                                        </p:tav>
                                        <p:tav tm="100000">
                                          <p:val>
                                            <p:strVal val="#ppt_y+.1"/>
                                          </p:val>
                                        </p:tav>
                                      </p:tavLst>
                                    </p:anim>
                                    <p:anim calcmode="lin" valueType="num">
                                      <p:cBhvr>
                                        <p:cTn id="16" dur="500" accel="50000" fill="hold">
                                          <p:stCondLst>
                                            <p:cond delay="500"/>
                                          </p:stCondLst>
                                        </p:cTn>
                                        <p:tgtEl>
                                          <p:spTgt spid="15362"/>
                                        </p:tgtEl>
                                        <p:attrNameLst>
                                          <p:attrName>ppt_y</p:attrName>
                                        </p:attrNameLst>
                                      </p:cBhvr>
                                      <p:tavLst>
                                        <p:tav tm="0">
                                          <p:val>
                                            <p:strVal val="#ppt_y+.1"/>
                                          </p:val>
                                        </p:tav>
                                        <p:tav tm="100000">
                                          <p:val>
                                            <p:strVal val="#ppt_y"/>
                                          </p:val>
                                        </p:tav>
                                      </p:tavLst>
                                    </p:anim>
                                    <p:animEffect transition="in" filter="fade">
                                      <p:cBhvr>
                                        <p:cTn id="17" dur="1000" decel="50000">
                                          <p:stCondLst>
                                            <p:cond delay="0"/>
                                          </p:stCondLst>
                                        </p:cTn>
                                        <p:tgtEl>
                                          <p:spTgt spid="1536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2000"/>
                                        <p:tgtEl>
                                          <p:spTgt spid="3">
                                            <p:txEl>
                                              <p:pRg st="0" end="0"/>
                                            </p:txEl>
                                          </p:spTgt>
                                        </p:tgtEl>
                                      </p:cBhvr>
                                    </p:animEffect>
                                    <p:set>
                                      <p:cBhvr>
                                        <p:cTn id="22" dur="1" fill="hold">
                                          <p:stCondLst>
                                            <p:cond delay="1999"/>
                                          </p:stCondLst>
                                        </p:cTn>
                                        <p:tgtEl>
                                          <p:spTgt spid="3">
                                            <p:txEl>
                                              <p:pRg st="0" end="0"/>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2000"/>
                                        <p:tgtEl>
                                          <p:spTgt spid="15362"/>
                                        </p:tgtEl>
                                      </p:cBhvr>
                                    </p:animEffect>
                                    <p:set>
                                      <p:cBhvr>
                                        <p:cTn id="25" dur="1" fill="hold">
                                          <p:stCondLst>
                                            <p:cond delay="1999"/>
                                          </p:stCondLst>
                                        </p:cTn>
                                        <p:tgtEl>
                                          <p:spTgt spid="15362"/>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nodeType="clickEffect">
                                  <p:stCondLst>
                                    <p:cond delay="0"/>
                                  </p:stCondLst>
                                  <p:childTnLst>
                                    <p:set>
                                      <p:cBhvr>
                                        <p:cTn id="29" dur="1" fill="hold">
                                          <p:stCondLst>
                                            <p:cond delay="0"/>
                                          </p:stCondLst>
                                        </p:cTn>
                                        <p:tgtEl>
                                          <p:spTgt spid="3">
                                            <p:txEl>
                                              <p:pRg st="1" end="1"/>
                                            </p:txEl>
                                          </p:spTgt>
                                        </p:tgtEl>
                                        <p:attrNameLst>
                                          <p:attrName>style.visibility</p:attrName>
                                        </p:attrNameLst>
                                      </p:cBhvr>
                                      <p:to>
                                        <p:strVal val="visible"/>
                                      </p:to>
                                    </p:set>
                                    <p:animEffect transition="in" filter="dissolve">
                                      <p:cBhvr>
                                        <p:cTn id="30" dur="500"/>
                                        <p:tgtEl>
                                          <p:spTgt spid="3">
                                            <p:txEl>
                                              <p:pRg st="1" end="1"/>
                                            </p:txEl>
                                          </p:spTgt>
                                        </p:tgtEl>
                                      </p:cBhvr>
                                    </p:animEffect>
                                  </p:childTnLst>
                                </p:cTn>
                              </p:par>
                              <p:par>
                                <p:cTn id="31" presetID="25" presetClass="entr" presetSubtype="0" fill="hold" nodeType="withEffect">
                                  <p:stCondLst>
                                    <p:cond delay="0"/>
                                  </p:stCondLst>
                                  <p:childTnLst>
                                    <p:set>
                                      <p:cBhvr>
                                        <p:cTn id="32" dur="1" fill="hold">
                                          <p:stCondLst>
                                            <p:cond delay="0"/>
                                          </p:stCondLst>
                                        </p:cTn>
                                        <p:tgtEl>
                                          <p:spTgt spid="15364"/>
                                        </p:tgtEl>
                                        <p:attrNameLst>
                                          <p:attrName>style.visibility</p:attrName>
                                        </p:attrNameLst>
                                      </p:cBhvr>
                                      <p:to>
                                        <p:strVal val="visible"/>
                                      </p:to>
                                    </p:set>
                                    <p:anim calcmode="lin" valueType="num">
                                      <p:cBhvr>
                                        <p:cTn id="33" dur="500" decel="50000" fill="hold">
                                          <p:stCondLst>
                                            <p:cond delay="0"/>
                                          </p:stCondLst>
                                        </p:cTn>
                                        <p:tgtEl>
                                          <p:spTgt spid="15364"/>
                                        </p:tgtEl>
                                        <p:attrNameLst>
                                          <p:attrName>style.rotation</p:attrName>
                                        </p:attrNameLst>
                                      </p:cBhvr>
                                      <p:tavLst>
                                        <p:tav tm="0">
                                          <p:val>
                                            <p:fltVal val="-90"/>
                                          </p:val>
                                        </p:tav>
                                        <p:tav tm="100000">
                                          <p:val>
                                            <p:fltVal val="0"/>
                                          </p:val>
                                        </p:tav>
                                      </p:tavLst>
                                    </p:anim>
                                    <p:anim calcmode="lin" valueType="num">
                                      <p:cBhvr>
                                        <p:cTn id="34" dur="500" decel="50000" fill="hold">
                                          <p:stCondLst>
                                            <p:cond delay="0"/>
                                          </p:stCondLst>
                                        </p:cTn>
                                        <p:tgtEl>
                                          <p:spTgt spid="15364"/>
                                        </p:tgtEl>
                                        <p:attrNameLst>
                                          <p:attrName>ppt_w</p:attrName>
                                        </p:attrNameLst>
                                      </p:cBhvr>
                                      <p:tavLst>
                                        <p:tav tm="0">
                                          <p:val>
                                            <p:strVal val="#ppt_w"/>
                                          </p:val>
                                        </p:tav>
                                        <p:tav tm="100000">
                                          <p:val>
                                            <p:strVal val="#ppt_w*.05"/>
                                          </p:val>
                                        </p:tav>
                                      </p:tavLst>
                                    </p:anim>
                                    <p:anim calcmode="lin" valueType="num">
                                      <p:cBhvr>
                                        <p:cTn id="35" dur="500" accel="50000" fill="hold">
                                          <p:stCondLst>
                                            <p:cond delay="500"/>
                                          </p:stCondLst>
                                        </p:cTn>
                                        <p:tgtEl>
                                          <p:spTgt spid="15364"/>
                                        </p:tgtEl>
                                        <p:attrNameLst>
                                          <p:attrName>ppt_w</p:attrName>
                                        </p:attrNameLst>
                                      </p:cBhvr>
                                      <p:tavLst>
                                        <p:tav tm="0">
                                          <p:val>
                                            <p:strVal val="#ppt_w*.05"/>
                                          </p:val>
                                        </p:tav>
                                        <p:tav tm="100000">
                                          <p:val>
                                            <p:strVal val="#ppt_w"/>
                                          </p:val>
                                        </p:tav>
                                      </p:tavLst>
                                    </p:anim>
                                    <p:anim calcmode="lin" valueType="num">
                                      <p:cBhvr>
                                        <p:cTn id="36" dur="1000" fill="hold"/>
                                        <p:tgtEl>
                                          <p:spTgt spid="15364"/>
                                        </p:tgtEl>
                                        <p:attrNameLst>
                                          <p:attrName>ppt_h</p:attrName>
                                        </p:attrNameLst>
                                      </p:cBhvr>
                                      <p:tavLst>
                                        <p:tav tm="0">
                                          <p:val>
                                            <p:strVal val="#ppt_h"/>
                                          </p:val>
                                        </p:tav>
                                        <p:tav tm="100000">
                                          <p:val>
                                            <p:strVal val="#ppt_h"/>
                                          </p:val>
                                        </p:tav>
                                      </p:tavLst>
                                    </p:anim>
                                    <p:anim calcmode="lin" valueType="num">
                                      <p:cBhvr>
                                        <p:cTn id="37" dur="500" decel="50000" fill="hold">
                                          <p:stCondLst>
                                            <p:cond delay="0"/>
                                          </p:stCondLst>
                                        </p:cTn>
                                        <p:tgtEl>
                                          <p:spTgt spid="15364"/>
                                        </p:tgtEl>
                                        <p:attrNameLst>
                                          <p:attrName>ppt_x</p:attrName>
                                        </p:attrNameLst>
                                      </p:cBhvr>
                                      <p:tavLst>
                                        <p:tav tm="0">
                                          <p:val>
                                            <p:strVal val="#ppt_x+.4"/>
                                          </p:val>
                                        </p:tav>
                                        <p:tav tm="100000">
                                          <p:val>
                                            <p:strVal val="#ppt_x"/>
                                          </p:val>
                                        </p:tav>
                                      </p:tavLst>
                                    </p:anim>
                                    <p:anim calcmode="lin" valueType="num">
                                      <p:cBhvr>
                                        <p:cTn id="38" dur="500" decel="50000" fill="hold">
                                          <p:stCondLst>
                                            <p:cond delay="0"/>
                                          </p:stCondLst>
                                        </p:cTn>
                                        <p:tgtEl>
                                          <p:spTgt spid="15364"/>
                                        </p:tgtEl>
                                        <p:attrNameLst>
                                          <p:attrName>ppt_y</p:attrName>
                                        </p:attrNameLst>
                                      </p:cBhvr>
                                      <p:tavLst>
                                        <p:tav tm="0">
                                          <p:val>
                                            <p:strVal val="#ppt_y-.2"/>
                                          </p:val>
                                        </p:tav>
                                        <p:tav tm="100000">
                                          <p:val>
                                            <p:strVal val="#ppt_y+.1"/>
                                          </p:val>
                                        </p:tav>
                                      </p:tavLst>
                                    </p:anim>
                                    <p:anim calcmode="lin" valueType="num">
                                      <p:cBhvr>
                                        <p:cTn id="39" dur="500" accel="50000" fill="hold">
                                          <p:stCondLst>
                                            <p:cond delay="500"/>
                                          </p:stCondLst>
                                        </p:cTn>
                                        <p:tgtEl>
                                          <p:spTgt spid="15364"/>
                                        </p:tgtEl>
                                        <p:attrNameLst>
                                          <p:attrName>ppt_y</p:attrName>
                                        </p:attrNameLst>
                                      </p:cBhvr>
                                      <p:tavLst>
                                        <p:tav tm="0">
                                          <p:val>
                                            <p:strVal val="#ppt_y+.1"/>
                                          </p:val>
                                        </p:tav>
                                        <p:tav tm="100000">
                                          <p:val>
                                            <p:strVal val="#ppt_y"/>
                                          </p:val>
                                        </p:tav>
                                      </p:tavLst>
                                    </p:anim>
                                    <p:animEffect transition="in" filter="fade">
                                      <p:cBhvr>
                                        <p:cTn id="40" dur="1000" decel="50000">
                                          <p:stCondLst>
                                            <p:cond delay="0"/>
                                          </p:stCondLst>
                                        </p:cTn>
                                        <p:tgtEl>
                                          <p:spTgt spid="15364"/>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xit" presetSubtype="0" fill="hold" nodeType="clickEffect">
                                  <p:stCondLst>
                                    <p:cond delay="0"/>
                                  </p:stCondLst>
                                  <p:childTnLst>
                                    <p:animEffect transition="out" filter="fade">
                                      <p:cBhvr>
                                        <p:cTn id="44" dur="2000"/>
                                        <p:tgtEl>
                                          <p:spTgt spid="3">
                                            <p:txEl>
                                              <p:pRg st="1" end="1"/>
                                            </p:txEl>
                                          </p:spTgt>
                                        </p:tgtEl>
                                      </p:cBhvr>
                                    </p:animEffect>
                                    <p:set>
                                      <p:cBhvr>
                                        <p:cTn id="45" dur="1" fill="hold">
                                          <p:stCondLst>
                                            <p:cond delay="1999"/>
                                          </p:stCondLst>
                                        </p:cTn>
                                        <p:tgtEl>
                                          <p:spTgt spid="3">
                                            <p:txEl>
                                              <p:pRg st="1" end="1"/>
                                            </p:txEl>
                                          </p:spTgt>
                                        </p:tgtEl>
                                        <p:attrNameLst>
                                          <p:attrName>style.visibility</p:attrName>
                                        </p:attrNameLst>
                                      </p:cBhvr>
                                      <p:to>
                                        <p:strVal val="hidden"/>
                                      </p:to>
                                    </p:set>
                                  </p:childTnLst>
                                </p:cTn>
                              </p:par>
                              <p:par>
                                <p:cTn id="46" presetID="10" presetClass="exit" presetSubtype="0" fill="hold" nodeType="withEffect">
                                  <p:stCondLst>
                                    <p:cond delay="0"/>
                                  </p:stCondLst>
                                  <p:childTnLst>
                                    <p:animEffect transition="out" filter="fade">
                                      <p:cBhvr>
                                        <p:cTn id="47" dur="2000"/>
                                        <p:tgtEl>
                                          <p:spTgt spid="15364"/>
                                        </p:tgtEl>
                                      </p:cBhvr>
                                    </p:animEffect>
                                    <p:set>
                                      <p:cBhvr>
                                        <p:cTn id="48" dur="1" fill="hold">
                                          <p:stCondLst>
                                            <p:cond delay="1999"/>
                                          </p:stCondLst>
                                        </p:cTn>
                                        <p:tgtEl>
                                          <p:spTgt spid="15364"/>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9" presetClass="entr" presetSubtype="0" fill="hold" nodeType="clickEffect">
                                  <p:stCondLst>
                                    <p:cond delay="0"/>
                                  </p:stCondLst>
                                  <p:childTnLst>
                                    <p:set>
                                      <p:cBhvr>
                                        <p:cTn id="52" dur="1" fill="hold">
                                          <p:stCondLst>
                                            <p:cond delay="0"/>
                                          </p:stCondLst>
                                        </p:cTn>
                                        <p:tgtEl>
                                          <p:spTgt spid="3">
                                            <p:txEl>
                                              <p:pRg st="2" end="2"/>
                                            </p:txEl>
                                          </p:spTgt>
                                        </p:tgtEl>
                                        <p:attrNameLst>
                                          <p:attrName>style.visibility</p:attrName>
                                        </p:attrNameLst>
                                      </p:cBhvr>
                                      <p:to>
                                        <p:strVal val="visible"/>
                                      </p:to>
                                    </p:set>
                                    <p:animEffect transition="in" filter="dissolve">
                                      <p:cBhvr>
                                        <p:cTn id="53" dur="500"/>
                                        <p:tgtEl>
                                          <p:spTgt spid="3">
                                            <p:txEl>
                                              <p:pRg st="2" end="2"/>
                                            </p:txEl>
                                          </p:spTgt>
                                        </p:tgtEl>
                                      </p:cBhvr>
                                    </p:animEffect>
                                  </p:childTnLst>
                                </p:cTn>
                              </p:par>
                              <p:par>
                                <p:cTn id="54" presetID="9" presetClass="entr" presetSubtype="0" fill="hold" nodeType="withEffect">
                                  <p:stCondLst>
                                    <p:cond delay="0"/>
                                  </p:stCondLst>
                                  <p:childTnLst>
                                    <p:set>
                                      <p:cBhvr>
                                        <p:cTn id="55" dur="1" fill="hold">
                                          <p:stCondLst>
                                            <p:cond delay="0"/>
                                          </p:stCondLst>
                                        </p:cTn>
                                        <p:tgtEl>
                                          <p:spTgt spid="3">
                                            <p:txEl>
                                              <p:pRg st="3" end="3"/>
                                            </p:txEl>
                                          </p:spTgt>
                                        </p:tgtEl>
                                        <p:attrNameLst>
                                          <p:attrName>style.visibility</p:attrName>
                                        </p:attrNameLst>
                                      </p:cBhvr>
                                      <p:to>
                                        <p:strVal val="visible"/>
                                      </p:to>
                                    </p:set>
                                    <p:animEffect transition="in" filter="dissolve">
                                      <p:cBhvr>
                                        <p:cTn id="56" dur="500"/>
                                        <p:tgtEl>
                                          <p:spTgt spid="3">
                                            <p:txEl>
                                              <p:pRg st="3" end="3"/>
                                            </p:txEl>
                                          </p:spTgt>
                                        </p:tgtEl>
                                      </p:cBhvr>
                                    </p:animEffect>
                                  </p:childTnLst>
                                </p:cTn>
                              </p:par>
                              <p:par>
                                <p:cTn id="57" presetID="25" presetClass="entr" presetSubtype="0" fill="hold" nodeType="withEffect">
                                  <p:stCondLst>
                                    <p:cond delay="0"/>
                                  </p:stCondLst>
                                  <p:childTnLst>
                                    <p:set>
                                      <p:cBhvr>
                                        <p:cTn id="58" dur="1" fill="hold">
                                          <p:stCondLst>
                                            <p:cond delay="0"/>
                                          </p:stCondLst>
                                        </p:cTn>
                                        <p:tgtEl>
                                          <p:spTgt spid="15366"/>
                                        </p:tgtEl>
                                        <p:attrNameLst>
                                          <p:attrName>style.visibility</p:attrName>
                                        </p:attrNameLst>
                                      </p:cBhvr>
                                      <p:to>
                                        <p:strVal val="visible"/>
                                      </p:to>
                                    </p:set>
                                    <p:anim calcmode="lin" valueType="num">
                                      <p:cBhvr>
                                        <p:cTn id="59" dur="500" decel="50000" fill="hold">
                                          <p:stCondLst>
                                            <p:cond delay="0"/>
                                          </p:stCondLst>
                                        </p:cTn>
                                        <p:tgtEl>
                                          <p:spTgt spid="15366"/>
                                        </p:tgtEl>
                                        <p:attrNameLst>
                                          <p:attrName>style.rotation</p:attrName>
                                        </p:attrNameLst>
                                      </p:cBhvr>
                                      <p:tavLst>
                                        <p:tav tm="0">
                                          <p:val>
                                            <p:fltVal val="-90"/>
                                          </p:val>
                                        </p:tav>
                                        <p:tav tm="100000">
                                          <p:val>
                                            <p:fltVal val="0"/>
                                          </p:val>
                                        </p:tav>
                                      </p:tavLst>
                                    </p:anim>
                                    <p:anim calcmode="lin" valueType="num">
                                      <p:cBhvr>
                                        <p:cTn id="60" dur="500" decel="50000" fill="hold">
                                          <p:stCondLst>
                                            <p:cond delay="0"/>
                                          </p:stCondLst>
                                        </p:cTn>
                                        <p:tgtEl>
                                          <p:spTgt spid="15366"/>
                                        </p:tgtEl>
                                        <p:attrNameLst>
                                          <p:attrName>ppt_w</p:attrName>
                                        </p:attrNameLst>
                                      </p:cBhvr>
                                      <p:tavLst>
                                        <p:tav tm="0">
                                          <p:val>
                                            <p:strVal val="#ppt_w"/>
                                          </p:val>
                                        </p:tav>
                                        <p:tav tm="100000">
                                          <p:val>
                                            <p:strVal val="#ppt_w*.05"/>
                                          </p:val>
                                        </p:tav>
                                      </p:tavLst>
                                    </p:anim>
                                    <p:anim calcmode="lin" valueType="num">
                                      <p:cBhvr>
                                        <p:cTn id="61" dur="500" accel="50000" fill="hold">
                                          <p:stCondLst>
                                            <p:cond delay="500"/>
                                          </p:stCondLst>
                                        </p:cTn>
                                        <p:tgtEl>
                                          <p:spTgt spid="15366"/>
                                        </p:tgtEl>
                                        <p:attrNameLst>
                                          <p:attrName>ppt_w</p:attrName>
                                        </p:attrNameLst>
                                      </p:cBhvr>
                                      <p:tavLst>
                                        <p:tav tm="0">
                                          <p:val>
                                            <p:strVal val="#ppt_w*.05"/>
                                          </p:val>
                                        </p:tav>
                                        <p:tav tm="100000">
                                          <p:val>
                                            <p:strVal val="#ppt_w"/>
                                          </p:val>
                                        </p:tav>
                                      </p:tavLst>
                                    </p:anim>
                                    <p:anim calcmode="lin" valueType="num">
                                      <p:cBhvr>
                                        <p:cTn id="62" dur="1000" fill="hold"/>
                                        <p:tgtEl>
                                          <p:spTgt spid="15366"/>
                                        </p:tgtEl>
                                        <p:attrNameLst>
                                          <p:attrName>ppt_h</p:attrName>
                                        </p:attrNameLst>
                                      </p:cBhvr>
                                      <p:tavLst>
                                        <p:tav tm="0">
                                          <p:val>
                                            <p:strVal val="#ppt_h"/>
                                          </p:val>
                                        </p:tav>
                                        <p:tav tm="100000">
                                          <p:val>
                                            <p:strVal val="#ppt_h"/>
                                          </p:val>
                                        </p:tav>
                                      </p:tavLst>
                                    </p:anim>
                                    <p:anim calcmode="lin" valueType="num">
                                      <p:cBhvr>
                                        <p:cTn id="63" dur="500" decel="50000" fill="hold">
                                          <p:stCondLst>
                                            <p:cond delay="0"/>
                                          </p:stCondLst>
                                        </p:cTn>
                                        <p:tgtEl>
                                          <p:spTgt spid="15366"/>
                                        </p:tgtEl>
                                        <p:attrNameLst>
                                          <p:attrName>ppt_x</p:attrName>
                                        </p:attrNameLst>
                                      </p:cBhvr>
                                      <p:tavLst>
                                        <p:tav tm="0">
                                          <p:val>
                                            <p:strVal val="#ppt_x+.4"/>
                                          </p:val>
                                        </p:tav>
                                        <p:tav tm="100000">
                                          <p:val>
                                            <p:strVal val="#ppt_x"/>
                                          </p:val>
                                        </p:tav>
                                      </p:tavLst>
                                    </p:anim>
                                    <p:anim calcmode="lin" valueType="num">
                                      <p:cBhvr>
                                        <p:cTn id="64" dur="500" decel="50000" fill="hold">
                                          <p:stCondLst>
                                            <p:cond delay="0"/>
                                          </p:stCondLst>
                                        </p:cTn>
                                        <p:tgtEl>
                                          <p:spTgt spid="15366"/>
                                        </p:tgtEl>
                                        <p:attrNameLst>
                                          <p:attrName>ppt_y</p:attrName>
                                        </p:attrNameLst>
                                      </p:cBhvr>
                                      <p:tavLst>
                                        <p:tav tm="0">
                                          <p:val>
                                            <p:strVal val="#ppt_y-.2"/>
                                          </p:val>
                                        </p:tav>
                                        <p:tav tm="100000">
                                          <p:val>
                                            <p:strVal val="#ppt_y+.1"/>
                                          </p:val>
                                        </p:tav>
                                      </p:tavLst>
                                    </p:anim>
                                    <p:anim calcmode="lin" valueType="num">
                                      <p:cBhvr>
                                        <p:cTn id="65" dur="500" accel="50000" fill="hold">
                                          <p:stCondLst>
                                            <p:cond delay="500"/>
                                          </p:stCondLst>
                                        </p:cTn>
                                        <p:tgtEl>
                                          <p:spTgt spid="15366"/>
                                        </p:tgtEl>
                                        <p:attrNameLst>
                                          <p:attrName>ppt_y</p:attrName>
                                        </p:attrNameLst>
                                      </p:cBhvr>
                                      <p:tavLst>
                                        <p:tav tm="0">
                                          <p:val>
                                            <p:strVal val="#ppt_y+.1"/>
                                          </p:val>
                                        </p:tav>
                                        <p:tav tm="100000">
                                          <p:val>
                                            <p:strVal val="#ppt_y"/>
                                          </p:val>
                                        </p:tav>
                                      </p:tavLst>
                                    </p:anim>
                                    <p:animEffect transition="in" filter="fade">
                                      <p:cBhvr>
                                        <p:cTn id="66" dur="1000" decel="50000">
                                          <p:stCondLst>
                                            <p:cond delay="0"/>
                                          </p:stCondLst>
                                        </p:cTn>
                                        <p:tgtEl>
                                          <p:spTgt spid="15366"/>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xit" presetSubtype="0" fill="hold" nodeType="clickEffect">
                                  <p:stCondLst>
                                    <p:cond delay="0"/>
                                  </p:stCondLst>
                                  <p:childTnLst>
                                    <p:animEffect transition="out" filter="fade">
                                      <p:cBhvr>
                                        <p:cTn id="70" dur="2000"/>
                                        <p:tgtEl>
                                          <p:spTgt spid="3">
                                            <p:txEl>
                                              <p:pRg st="2" end="2"/>
                                            </p:txEl>
                                          </p:spTgt>
                                        </p:tgtEl>
                                      </p:cBhvr>
                                    </p:animEffect>
                                    <p:set>
                                      <p:cBhvr>
                                        <p:cTn id="71" dur="1" fill="hold">
                                          <p:stCondLst>
                                            <p:cond delay="1999"/>
                                          </p:stCondLst>
                                        </p:cTn>
                                        <p:tgtEl>
                                          <p:spTgt spid="3">
                                            <p:txEl>
                                              <p:pRg st="2" end="2"/>
                                            </p:txEl>
                                          </p:spTgt>
                                        </p:tgtEl>
                                        <p:attrNameLst>
                                          <p:attrName>style.visibility</p:attrName>
                                        </p:attrNameLst>
                                      </p:cBhvr>
                                      <p:to>
                                        <p:strVal val="hidden"/>
                                      </p:to>
                                    </p:set>
                                  </p:childTnLst>
                                </p:cTn>
                              </p:par>
                              <p:par>
                                <p:cTn id="72" presetID="10" presetClass="exit" presetSubtype="0" fill="hold" nodeType="withEffect">
                                  <p:stCondLst>
                                    <p:cond delay="0"/>
                                  </p:stCondLst>
                                  <p:childTnLst>
                                    <p:animEffect transition="out" filter="fade">
                                      <p:cBhvr>
                                        <p:cTn id="73" dur="2000"/>
                                        <p:tgtEl>
                                          <p:spTgt spid="3">
                                            <p:txEl>
                                              <p:pRg st="3" end="3"/>
                                            </p:txEl>
                                          </p:spTgt>
                                        </p:tgtEl>
                                      </p:cBhvr>
                                    </p:animEffect>
                                    <p:set>
                                      <p:cBhvr>
                                        <p:cTn id="74" dur="1" fill="hold">
                                          <p:stCondLst>
                                            <p:cond delay="1999"/>
                                          </p:stCondLst>
                                        </p:cTn>
                                        <p:tgtEl>
                                          <p:spTgt spid="3">
                                            <p:txEl>
                                              <p:pRg st="3" end="3"/>
                                            </p:txEl>
                                          </p:spTgt>
                                        </p:tgtEl>
                                        <p:attrNameLst>
                                          <p:attrName>style.visibility</p:attrName>
                                        </p:attrNameLst>
                                      </p:cBhvr>
                                      <p:to>
                                        <p:strVal val="hidden"/>
                                      </p:to>
                                    </p:set>
                                  </p:childTnLst>
                                </p:cTn>
                              </p:par>
                              <p:par>
                                <p:cTn id="75" presetID="10" presetClass="exit" presetSubtype="0" fill="hold" nodeType="withEffect">
                                  <p:stCondLst>
                                    <p:cond delay="0"/>
                                  </p:stCondLst>
                                  <p:childTnLst>
                                    <p:animEffect transition="out" filter="fade">
                                      <p:cBhvr>
                                        <p:cTn id="76" dur="2000"/>
                                        <p:tgtEl>
                                          <p:spTgt spid="15366"/>
                                        </p:tgtEl>
                                      </p:cBhvr>
                                    </p:animEffect>
                                    <p:set>
                                      <p:cBhvr>
                                        <p:cTn id="77" dur="1" fill="hold">
                                          <p:stCondLst>
                                            <p:cond delay="1999"/>
                                          </p:stCondLst>
                                        </p:cTn>
                                        <p:tgtEl>
                                          <p:spTgt spid="15366"/>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9" presetClass="entr" presetSubtype="0" fill="hold" nodeType="clickEffect">
                                  <p:stCondLst>
                                    <p:cond delay="0"/>
                                  </p:stCondLst>
                                  <p:childTnLst>
                                    <p:set>
                                      <p:cBhvr>
                                        <p:cTn id="81" dur="1" fill="hold">
                                          <p:stCondLst>
                                            <p:cond delay="0"/>
                                          </p:stCondLst>
                                        </p:cTn>
                                        <p:tgtEl>
                                          <p:spTgt spid="3">
                                            <p:txEl>
                                              <p:pRg st="4" end="4"/>
                                            </p:txEl>
                                          </p:spTgt>
                                        </p:tgtEl>
                                        <p:attrNameLst>
                                          <p:attrName>style.visibility</p:attrName>
                                        </p:attrNameLst>
                                      </p:cBhvr>
                                      <p:to>
                                        <p:strVal val="visible"/>
                                      </p:to>
                                    </p:set>
                                    <p:animEffect transition="in" filter="dissolve">
                                      <p:cBhvr>
                                        <p:cTn id="82" dur="500"/>
                                        <p:tgtEl>
                                          <p:spTgt spid="3">
                                            <p:txEl>
                                              <p:pRg st="4" end="4"/>
                                            </p:txEl>
                                          </p:spTgt>
                                        </p:tgtEl>
                                      </p:cBhvr>
                                    </p:animEffect>
                                  </p:childTnLst>
                                </p:cTn>
                              </p:par>
                              <p:par>
                                <p:cTn id="83" presetID="25" presetClass="entr" presetSubtype="0" fill="hold" nodeType="withEffect">
                                  <p:stCondLst>
                                    <p:cond delay="0"/>
                                  </p:stCondLst>
                                  <p:childTnLst>
                                    <p:set>
                                      <p:cBhvr>
                                        <p:cTn id="84" dur="1" fill="hold">
                                          <p:stCondLst>
                                            <p:cond delay="0"/>
                                          </p:stCondLst>
                                        </p:cTn>
                                        <p:tgtEl>
                                          <p:spTgt spid="15370"/>
                                        </p:tgtEl>
                                        <p:attrNameLst>
                                          <p:attrName>style.visibility</p:attrName>
                                        </p:attrNameLst>
                                      </p:cBhvr>
                                      <p:to>
                                        <p:strVal val="visible"/>
                                      </p:to>
                                    </p:set>
                                    <p:anim calcmode="lin" valueType="num">
                                      <p:cBhvr>
                                        <p:cTn id="85" dur="500" decel="50000" fill="hold">
                                          <p:stCondLst>
                                            <p:cond delay="0"/>
                                          </p:stCondLst>
                                        </p:cTn>
                                        <p:tgtEl>
                                          <p:spTgt spid="15370"/>
                                        </p:tgtEl>
                                        <p:attrNameLst>
                                          <p:attrName>style.rotation</p:attrName>
                                        </p:attrNameLst>
                                      </p:cBhvr>
                                      <p:tavLst>
                                        <p:tav tm="0">
                                          <p:val>
                                            <p:fltVal val="-90"/>
                                          </p:val>
                                        </p:tav>
                                        <p:tav tm="100000">
                                          <p:val>
                                            <p:fltVal val="0"/>
                                          </p:val>
                                        </p:tav>
                                      </p:tavLst>
                                    </p:anim>
                                    <p:anim calcmode="lin" valueType="num">
                                      <p:cBhvr>
                                        <p:cTn id="86" dur="500" decel="50000" fill="hold">
                                          <p:stCondLst>
                                            <p:cond delay="0"/>
                                          </p:stCondLst>
                                        </p:cTn>
                                        <p:tgtEl>
                                          <p:spTgt spid="15370"/>
                                        </p:tgtEl>
                                        <p:attrNameLst>
                                          <p:attrName>ppt_w</p:attrName>
                                        </p:attrNameLst>
                                      </p:cBhvr>
                                      <p:tavLst>
                                        <p:tav tm="0">
                                          <p:val>
                                            <p:strVal val="#ppt_w"/>
                                          </p:val>
                                        </p:tav>
                                        <p:tav tm="100000">
                                          <p:val>
                                            <p:strVal val="#ppt_w*.05"/>
                                          </p:val>
                                        </p:tav>
                                      </p:tavLst>
                                    </p:anim>
                                    <p:anim calcmode="lin" valueType="num">
                                      <p:cBhvr>
                                        <p:cTn id="87" dur="500" accel="50000" fill="hold">
                                          <p:stCondLst>
                                            <p:cond delay="500"/>
                                          </p:stCondLst>
                                        </p:cTn>
                                        <p:tgtEl>
                                          <p:spTgt spid="15370"/>
                                        </p:tgtEl>
                                        <p:attrNameLst>
                                          <p:attrName>ppt_w</p:attrName>
                                        </p:attrNameLst>
                                      </p:cBhvr>
                                      <p:tavLst>
                                        <p:tav tm="0">
                                          <p:val>
                                            <p:strVal val="#ppt_w*.05"/>
                                          </p:val>
                                        </p:tav>
                                        <p:tav tm="100000">
                                          <p:val>
                                            <p:strVal val="#ppt_w"/>
                                          </p:val>
                                        </p:tav>
                                      </p:tavLst>
                                    </p:anim>
                                    <p:anim calcmode="lin" valueType="num">
                                      <p:cBhvr>
                                        <p:cTn id="88" dur="1000" fill="hold"/>
                                        <p:tgtEl>
                                          <p:spTgt spid="15370"/>
                                        </p:tgtEl>
                                        <p:attrNameLst>
                                          <p:attrName>ppt_h</p:attrName>
                                        </p:attrNameLst>
                                      </p:cBhvr>
                                      <p:tavLst>
                                        <p:tav tm="0">
                                          <p:val>
                                            <p:strVal val="#ppt_h"/>
                                          </p:val>
                                        </p:tav>
                                        <p:tav tm="100000">
                                          <p:val>
                                            <p:strVal val="#ppt_h"/>
                                          </p:val>
                                        </p:tav>
                                      </p:tavLst>
                                    </p:anim>
                                    <p:anim calcmode="lin" valueType="num">
                                      <p:cBhvr>
                                        <p:cTn id="89" dur="500" decel="50000" fill="hold">
                                          <p:stCondLst>
                                            <p:cond delay="0"/>
                                          </p:stCondLst>
                                        </p:cTn>
                                        <p:tgtEl>
                                          <p:spTgt spid="15370"/>
                                        </p:tgtEl>
                                        <p:attrNameLst>
                                          <p:attrName>ppt_x</p:attrName>
                                        </p:attrNameLst>
                                      </p:cBhvr>
                                      <p:tavLst>
                                        <p:tav tm="0">
                                          <p:val>
                                            <p:strVal val="#ppt_x+.4"/>
                                          </p:val>
                                        </p:tav>
                                        <p:tav tm="100000">
                                          <p:val>
                                            <p:strVal val="#ppt_x"/>
                                          </p:val>
                                        </p:tav>
                                      </p:tavLst>
                                    </p:anim>
                                    <p:anim calcmode="lin" valueType="num">
                                      <p:cBhvr>
                                        <p:cTn id="90" dur="500" decel="50000" fill="hold">
                                          <p:stCondLst>
                                            <p:cond delay="0"/>
                                          </p:stCondLst>
                                        </p:cTn>
                                        <p:tgtEl>
                                          <p:spTgt spid="15370"/>
                                        </p:tgtEl>
                                        <p:attrNameLst>
                                          <p:attrName>ppt_y</p:attrName>
                                        </p:attrNameLst>
                                      </p:cBhvr>
                                      <p:tavLst>
                                        <p:tav tm="0">
                                          <p:val>
                                            <p:strVal val="#ppt_y-.2"/>
                                          </p:val>
                                        </p:tav>
                                        <p:tav tm="100000">
                                          <p:val>
                                            <p:strVal val="#ppt_y+.1"/>
                                          </p:val>
                                        </p:tav>
                                      </p:tavLst>
                                    </p:anim>
                                    <p:anim calcmode="lin" valueType="num">
                                      <p:cBhvr>
                                        <p:cTn id="91" dur="500" accel="50000" fill="hold">
                                          <p:stCondLst>
                                            <p:cond delay="500"/>
                                          </p:stCondLst>
                                        </p:cTn>
                                        <p:tgtEl>
                                          <p:spTgt spid="15370"/>
                                        </p:tgtEl>
                                        <p:attrNameLst>
                                          <p:attrName>ppt_y</p:attrName>
                                        </p:attrNameLst>
                                      </p:cBhvr>
                                      <p:tavLst>
                                        <p:tav tm="0">
                                          <p:val>
                                            <p:strVal val="#ppt_y+.1"/>
                                          </p:val>
                                        </p:tav>
                                        <p:tav tm="100000">
                                          <p:val>
                                            <p:strVal val="#ppt_y"/>
                                          </p:val>
                                        </p:tav>
                                      </p:tavLst>
                                    </p:anim>
                                    <p:animEffect transition="in" filter="fade">
                                      <p:cBhvr>
                                        <p:cTn id="92" dur="1000" decel="50000">
                                          <p:stCondLst>
                                            <p:cond delay="0"/>
                                          </p:stCondLst>
                                        </p:cTn>
                                        <p:tgtEl>
                                          <p:spTgt spid="15370"/>
                                        </p:tgtEl>
                                      </p:cBhvr>
                                    </p:animEffect>
                                  </p:childTnLst>
                                </p:cTn>
                              </p:par>
                              <p:par>
                                <p:cTn id="93" presetID="25" presetClass="entr" presetSubtype="0" fill="hold" nodeType="withEffect">
                                  <p:stCondLst>
                                    <p:cond delay="0"/>
                                  </p:stCondLst>
                                  <p:childTnLst>
                                    <p:set>
                                      <p:cBhvr>
                                        <p:cTn id="94" dur="1" fill="hold">
                                          <p:stCondLst>
                                            <p:cond delay="0"/>
                                          </p:stCondLst>
                                        </p:cTn>
                                        <p:tgtEl>
                                          <p:spTgt spid="15368"/>
                                        </p:tgtEl>
                                        <p:attrNameLst>
                                          <p:attrName>style.visibility</p:attrName>
                                        </p:attrNameLst>
                                      </p:cBhvr>
                                      <p:to>
                                        <p:strVal val="visible"/>
                                      </p:to>
                                    </p:set>
                                    <p:anim calcmode="lin" valueType="num">
                                      <p:cBhvr>
                                        <p:cTn id="95" dur="500" decel="50000" fill="hold">
                                          <p:stCondLst>
                                            <p:cond delay="0"/>
                                          </p:stCondLst>
                                        </p:cTn>
                                        <p:tgtEl>
                                          <p:spTgt spid="15368"/>
                                        </p:tgtEl>
                                        <p:attrNameLst>
                                          <p:attrName>style.rotation</p:attrName>
                                        </p:attrNameLst>
                                      </p:cBhvr>
                                      <p:tavLst>
                                        <p:tav tm="0">
                                          <p:val>
                                            <p:fltVal val="-90"/>
                                          </p:val>
                                        </p:tav>
                                        <p:tav tm="100000">
                                          <p:val>
                                            <p:fltVal val="0"/>
                                          </p:val>
                                        </p:tav>
                                      </p:tavLst>
                                    </p:anim>
                                    <p:anim calcmode="lin" valueType="num">
                                      <p:cBhvr>
                                        <p:cTn id="96" dur="500" decel="50000" fill="hold">
                                          <p:stCondLst>
                                            <p:cond delay="0"/>
                                          </p:stCondLst>
                                        </p:cTn>
                                        <p:tgtEl>
                                          <p:spTgt spid="15368"/>
                                        </p:tgtEl>
                                        <p:attrNameLst>
                                          <p:attrName>ppt_w</p:attrName>
                                        </p:attrNameLst>
                                      </p:cBhvr>
                                      <p:tavLst>
                                        <p:tav tm="0">
                                          <p:val>
                                            <p:strVal val="#ppt_w"/>
                                          </p:val>
                                        </p:tav>
                                        <p:tav tm="100000">
                                          <p:val>
                                            <p:strVal val="#ppt_w*.05"/>
                                          </p:val>
                                        </p:tav>
                                      </p:tavLst>
                                    </p:anim>
                                    <p:anim calcmode="lin" valueType="num">
                                      <p:cBhvr>
                                        <p:cTn id="97" dur="500" accel="50000" fill="hold">
                                          <p:stCondLst>
                                            <p:cond delay="500"/>
                                          </p:stCondLst>
                                        </p:cTn>
                                        <p:tgtEl>
                                          <p:spTgt spid="15368"/>
                                        </p:tgtEl>
                                        <p:attrNameLst>
                                          <p:attrName>ppt_w</p:attrName>
                                        </p:attrNameLst>
                                      </p:cBhvr>
                                      <p:tavLst>
                                        <p:tav tm="0">
                                          <p:val>
                                            <p:strVal val="#ppt_w*.05"/>
                                          </p:val>
                                        </p:tav>
                                        <p:tav tm="100000">
                                          <p:val>
                                            <p:strVal val="#ppt_w"/>
                                          </p:val>
                                        </p:tav>
                                      </p:tavLst>
                                    </p:anim>
                                    <p:anim calcmode="lin" valueType="num">
                                      <p:cBhvr>
                                        <p:cTn id="98" dur="1000" fill="hold"/>
                                        <p:tgtEl>
                                          <p:spTgt spid="15368"/>
                                        </p:tgtEl>
                                        <p:attrNameLst>
                                          <p:attrName>ppt_h</p:attrName>
                                        </p:attrNameLst>
                                      </p:cBhvr>
                                      <p:tavLst>
                                        <p:tav tm="0">
                                          <p:val>
                                            <p:strVal val="#ppt_h"/>
                                          </p:val>
                                        </p:tav>
                                        <p:tav tm="100000">
                                          <p:val>
                                            <p:strVal val="#ppt_h"/>
                                          </p:val>
                                        </p:tav>
                                      </p:tavLst>
                                    </p:anim>
                                    <p:anim calcmode="lin" valueType="num">
                                      <p:cBhvr>
                                        <p:cTn id="99" dur="500" decel="50000" fill="hold">
                                          <p:stCondLst>
                                            <p:cond delay="0"/>
                                          </p:stCondLst>
                                        </p:cTn>
                                        <p:tgtEl>
                                          <p:spTgt spid="15368"/>
                                        </p:tgtEl>
                                        <p:attrNameLst>
                                          <p:attrName>ppt_x</p:attrName>
                                        </p:attrNameLst>
                                      </p:cBhvr>
                                      <p:tavLst>
                                        <p:tav tm="0">
                                          <p:val>
                                            <p:strVal val="#ppt_x+.4"/>
                                          </p:val>
                                        </p:tav>
                                        <p:tav tm="100000">
                                          <p:val>
                                            <p:strVal val="#ppt_x"/>
                                          </p:val>
                                        </p:tav>
                                      </p:tavLst>
                                    </p:anim>
                                    <p:anim calcmode="lin" valueType="num">
                                      <p:cBhvr>
                                        <p:cTn id="100" dur="500" decel="50000" fill="hold">
                                          <p:stCondLst>
                                            <p:cond delay="0"/>
                                          </p:stCondLst>
                                        </p:cTn>
                                        <p:tgtEl>
                                          <p:spTgt spid="15368"/>
                                        </p:tgtEl>
                                        <p:attrNameLst>
                                          <p:attrName>ppt_y</p:attrName>
                                        </p:attrNameLst>
                                      </p:cBhvr>
                                      <p:tavLst>
                                        <p:tav tm="0">
                                          <p:val>
                                            <p:strVal val="#ppt_y-.2"/>
                                          </p:val>
                                        </p:tav>
                                        <p:tav tm="100000">
                                          <p:val>
                                            <p:strVal val="#ppt_y+.1"/>
                                          </p:val>
                                        </p:tav>
                                      </p:tavLst>
                                    </p:anim>
                                    <p:anim calcmode="lin" valueType="num">
                                      <p:cBhvr>
                                        <p:cTn id="101" dur="500" accel="50000" fill="hold">
                                          <p:stCondLst>
                                            <p:cond delay="500"/>
                                          </p:stCondLst>
                                        </p:cTn>
                                        <p:tgtEl>
                                          <p:spTgt spid="15368"/>
                                        </p:tgtEl>
                                        <p:attrNameLst>
                                          <p:attrName>ppt_y</p:attrName>
                                        </p:attrNameLst>
                                      </p:cBhvr>
                                      <p:tavLst>
                                        <p:tav tm="0">
                                          <p:val>
                                            <p:strVal val="#ppt_y+.1"/>
                                          </p:val>
                                        </p:tav>
                                        <p:tav tm="100000">
                                          <p:val>
                                            <p:strVal val="#ppt_y"/>
                                          </p:val>
                                        </p:tav>
                                      </p:tavLst>
                                    </p:anim>
                                    <p:animEffect transition="in" filter="fade">
                                      <p:cBhvr>
                                        <p:cTn id="102" dur="1000" decel="50000">
                                          <p:stCondLst>
                                            <p:cond delay="0"/>
                                          </p:stCondLst>
                                        </p:cTn>
                                        <p:tgtEl>
                                          <p:spTgt spid="153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686800" cy="838200"/>
          </a:xfrm>
        </p:spPr>
        <p:txBody>
          <a:bodyPr/>
          <a:lstStyle/>
          <a:p>
            <a:r>
              <a:rPr lang="en-US" dirty="0" smtClean="0"/>
              <a:t>WHO ARE THE BRETHRENS?</a:t>
            </a:r>
            <a:endParaRPr lang="en-US" dirty="0"/>
          </a:p>
        </p:txBody>
      </p:sp>
      <p:sp>
        <p:nvSpPr>
          <p:cNvPr id="3" name="Content Placeholder 2"/>
          <p:cNvSpPr>
            <a:spLocks noGrp="1"/>
          </p:cNvSpPr>
          <p:nvPr>
            <p:ph idx="1"/>
          </p:nvPr>
        </p:nvSpPr>
        <p:spPr>
          <a:xfrm>
            <a:off x="0" y="990600"/>
            <a:ext cx="5867400" cy="5562600"/>
          </a:xfrm>
        </p:spPr>
        <p:txBody>
          <a:bodyPr>
            <a:normAutofit fontScale="92500" lnSpcReduction="20000"/>
          </a:bodyPr>
          <a:lstStyle/>
          <a:p>
            <a:r>
              <a:rPr lang="en-US" dirty="0" smtClean="0"/>
              <a:t>The Brethren are a group that came to PA looking for religious tolerance. </a:t>
            </a:r>
          </a:p>
          <a:p>
            <a:r>
              <a:rPr lang="en-US" dirty="0" smtClean="0"/>
              <a:t>They are also known as the “Dunkards” because they believe in baptism by dunking a person in the running waters of a stream. </a:t>
            </a:r>
          </a:p>
          <a:p>
            <a:r>
              <a:rPr lang="en-US" dirty="0" smtClean="0"/>
              <a:t>These people also believe in living a simple life as “plain people”. They dress very similar to Quakers and Mennonites and the Lancaster region has many people of this faith. </a:t>
            </a:r>
            <a:endParaRPr lang="en-US" dirty="0"/>
          </a:p>
        </p:txBody>
      </p:sp>
      <p:pic>
        <p:nvPicPr>
          <p:cNvPr id="13314" name="Picture 2" descr="http://www.vote29.com/newmyblog/wp-content/uploads/2012/02/dwight-d-eisenhower-circa1956.jpg"/>
          <p:cNvPicPr>
            <a:picLocks noChangeAspect="1" noChangeArrowheads="1"/>
          </p:cNvPicPr>
          <p:nvPr/>
        </p:nvPicPr>
        <p:blipFill>
          <a:blip r:embed="rId3" cstate="print"/>
          <a:srcRect/>
          <a:stretch>
            <a:fillRect/>
          </a:stretch>
        </p:blipFill>
        <p:spPr bwMode="auto">
          <a:xfrm>
            <a:off x="5867400" y="3505200"/>
            <a:ext cx="3060632" cy="3105151"/>
          </a:xfrm>
          <a:prstGeom prst="rect">
            <a:avLst/>
          </a:prstGeom>
          <a:noFill/>
        </p:spPr>
      </p:pic>
      <p:pic>
        <p:nvPicPr>
          <p:cNvPr id="13316" name="Picture 4" descr="http://services.juniata.edu/news/articles/images/4276.jpg"/>
          <p:cNvPicPr>
            <a:picLocks noChangeAspect="1" noChangeArrowheads="1"/>
          </p:cNvPicPr>
          <p:nvPr/>
        </p:nvPicPr>
        <p:blipFill>
          <a:blip r:embed="rId4" cstate="print"/>
          <a:srcRect/>
          <a:stretch>
            <a:fillRect/>
          </a:stretch>
        </p:blipFill>
        <p:spPr bwMode="auto">
          <a:xfrm>
            <a:off x="6019800" y="1143000"/>
            <a:ext cx="2857500" cy="1895476"/>
          </a:xfrm>
          <a:prstGeom prst="rect">
            <a:avLst/>
          </a:prstGeom>
          <a:noFill/>
        </p:spPr>
      </p:pic>
      <p:sp>
        <p:nvSpPr>
          <p:cNvPr id="6" name="TextBox 5"/>
          <p:cNvSpPr txBox="1"/>
          <p:nvPr/>
        </p:nvSpPr>
        <p:spPr>
          <a:xfrm>
            <a:off x="5486400" y="2743200"/>
            <a:ext cx="3657600" cy="646331"/>
          </a:xfrm>
          <a:prstGeom prst="rect">
            <a:avLst/>
          </a:prstGeom>
          <a:noFill/>
        </p:spPr>
        <p:txBody>
          <a:bodyPr wrap="square" rtlCol="0">
            <a:spAutoFit/>
          </a:bodyPr>
          <a:lstStyle/>
          <a:p>
            <a:pPr algn="ctr"/>
            <a:r>
              <a:rPr lang="en-US" b="1" dirty="0" smtClean="0">
                <a:solidFill>
                  <a:srgbClr val="F29000"/>
                </a:solidFill>
              </a:rPr>
              <a:t>Founders Hall – Juniata College</a:t>
            </a:r>
          </a:p>
          <a:p>
            <a:pPr algn="ctr"/>
            <a:r>
              <a:rPr lang="en-US" b="1" dirty="0" smtClean="0">
                <a:solidFill>
                  <a:srgbClr val="F29000"/>
                </a:solidFill>
              </a:rPr>
              <a:t>A Brethren College</a:t>
            </a:r>
            <a:endParaRPr lang="en-US" b="1" dirty="0">
              <a:solidFill>
                <a:srgbClr val="F29000"/>
              </a:solidFill>
            </a:endParaRPr>
          </a:p>
        </p:txBody>
      </p:sp>
      <p:sp>
        <p:nvSpPr>
          <p:cNvPr id="7" name="TextBox 6"/>
          <p:cNvSpPr txBox="1"/>
          <p:nvPr/>
        </p:nvSpPr>
        <p:spPr>
          <a:xfrm>
            <a:off x="5257800" y="6211669"/>
            <a:ext cx="3886200" cy="646331"/>
          </a:xfrm>
          <a:prstGeom prst="rect">
            <a:avLst/>
          </a:prstGeom>
          <a:noFill/>
        </p:spPr>
        <p:txBody>
          <a:bodyPr wrap="square" rtlCol="0">
            <a:spAutoFit/>
          </a:bodyPr>
          <a:lstStyle/>
          <a:p>
            <a:pPr algn="ctr"/>
            <a:r>
              <a:rPr lang="en-US" b="1" dirty="0" smtClean="0">
                <a:solidFill>
                  <a:srgbClr val="F29000"/>
                </a:solidFill>
              </a:rPr>
              <a:t>President Dwight Eisenhower's Mother was a Brethren</a:t>
            </a:r>
            <a:endParaRPr lang="en-US" b="1" dirty="0">
              <a:solidFill>
                <a:srgbClr val="F29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5" presetClass="entr" presetSubtype="0" fill="hold" nodeType="clickEffect">
                                  <p:stCondLst>
                                    <p:cond delay="0"/>
                                  </p:stCondLst>
                                  <p:childTnLst>
                                    <p:set>
                                      <p:cBhvr>
                                        <p:cTn id="21" dur="1" fill="hold">
                                          <p:stCondLst>
                                            <p:cond delay="0"/>
                                          </p:stCondLst>
                                        </p:cTn>
                                        <p:tgtEl>
                                          <p:spTgt spid="13316"/>
                                        </p:tgtEl>
                                        <p:attrNameLst>
                                          <p:attrName>style.visibility</p:attrName>
                                        </p:attrNameLst>
                                      </p:cBhvr>
                                      <p:to>
                                        <p:strVal val="visible"/>
                                      </p:to>
                                    </p:set>
                                    <p:anim calcmode="lin" valueType="num">
                                      <p:cBhvr>
                                        <p:cTn id="22" dur="500" decel="50000" fill="hold">
                                          <p:stCondLst>
                                            <p:cond delay="0"/>
                                          </p:stCondLst>
                                        </p:cTn>
                                        <p:tgtEl>
                                          <p:spTgt spid="13316"/>
                                        </p:tgtEl>
                                        <p:attrNameLst>
                                          <p:attrName>style.rotation</p:attrName>
                                        </p:attrNameLst>
                                      </p:cBhvr>
                                      <p:tavLst>
                                        <p:tav tm="0">
                                          <p:val>
                                            <p:fltVal val="-90"/>
                                          </p:val>
                                        </p:tav>
                                        <p:tav tm="100000">
                                          <p:val>
                                            <p:fltVal val="0"/>
                                          </p:val>
                                        </p:tav>
                                      </p:tavLst>
                                    </p:anim>
                                    <p:anim calcmode="lin" valueType="num">
                                      <p:cBhvr>
                                        <p:cTn id="23" dur="500" decel="50000" fill="hold">
                                          <p:stCondLst>
                                            <p:cond delay="0"/>
                                          </p:stCondLst>
                                        </p:cTn>
                                        <p:tgtEl>
                                          <p:spTgt spid="13316"/>
                                        </p:tgtEl>
                                        <p:attrNameLst>
                                          <p:attrName>ppt_w</p:attrName>
                                        </p:attrNameLst>
                                      </p:cBhvr>
                                      <p:tavLst>
                                        <p:tav tm="0">
                                          <p:val>
                                            <p:strVal val="#ppt_w"/>
                                          </p:val>
                                        </p:tav>
                                        <p:tav tm="100000">
                                          <p:val>
                                            <p:strVal val="#ppt_w*.05"/>
                                          </p:val>
                                        </p:tav>
                                      </p:tavLst>
                                    </p:anim>
                                    <p:anim calcmode="lin" valueType="num">
                                      <p:cBhvr>
                                        <p:cTn id="24" dur="500" accel="50000" fill="hold">
                                          <p:stCondLst>
                                            <p:cond delay="500"/>
                                          </p:stCondLst>
                                        </p:cTn>
                                        <p:tgtEl>
                                          <p:spTgt spid="13316"/>
                                        </p:tgtEl>
                                        <p:attrNameLst>
                                          <p:attrName>ppt_w</p:attrName>
                                        </p:attrNameLst>
                                      </p:cBhvr>
                                      <p:tavLst>
                                        <p:tav tm="0">
                                          <p:val>
                                            <p:strVal val="#ppt_w*.05"/>
                                          </p:val>
                                        </p:tav>
                                        <p:tav tm="100000">
                                          <p:val>
                                            <p:strVal val="#ppt_w"/>
                                          </p:val>
                                        </p:tav>
                                      </p:tavLst>
                                    </p:anim>
                                    <p:anim calcmode="lin" valueType="num">
                                      <p:cBhvr>
                                        <p:cTn id="25" dur="1000" fill="hold"/>
                                        <p:tgtEl>
                                          <p:spTgt spid="13316"/>
                                        </p:tgtEl>
                                        <p:attrNameLst>
                                          <p:attrName>ppt_h</p:attrName>
                                        </p:attrNameLst>
                                      </p:cBhvr>
                                      <p:tavLst>
                                        <p:tav tm="0">
                                          <p:val>
                                            <p:strVal val="#ppt_h"/>
                                          </p:val>
                                        </p:tav>
                                        <p:tav tm="100000">
                                          <p:val>
                                            <p:strVal val="#ppt_h"/>
                                          </p:val>
                                        </p:tav>
                                      </p:tavLst>
                                    </p:anim>
                                    <p:anim calcmode="lin" valueType="num">
                                      <p:cBhvr>
                                        <p:cTn id="26" dur="500" decel="50000" fill="hold">
                                          <p:stCondLst>
                                            <p:cond delay="0"/>
                                          </p:stCondLst>
                                        </p:cTn>
                                        <p:tgtEl>
                                          <p:spTgt spid="13316"/>
                                        </p:tgtEl>
                                        <p:attrNameLst>
                                          <p:attrName>ppt_x</p:attrName>
                                        </p:attrNameLst>
                                      </p:cBhvr>
                                      <p:tavLst>
                                        <p:tav tm="0">
                                          <p:val>
                                            <p:strVal val="#ppt_x+.4"/>
                                          </p:val>
                                        </p:tav>
                                        <p:tav tm="100000">
                                          <p:val>
                                            <p:strVal val="#ppt_x"/>
                                          </p:val>
                                        </p:tav>
                                      </p:tavLst>
                                    </p:anim>
                                    <p:anim calcmode="lin" valueType="num">
                                      <p:cBhvr>
                                        <p:cTn id="27" dur="500" decel="50000" fill="hold">
                                          <p:stCondLst>
                                            <p:cond delay="0"/>
                                          </p:stCondLst>
                                        </p:cTn>
                                        <p:tgtEl>
                                          <p:spTgt spid="13316"/>
                                        </p:tgtEl>
                                        <p:attrNameLst>
                                          <p:attrName>ppt_y</p:attrName>
                                        </p:attrNameLst>
                                      </p:cBhvr>
                                      <p:tavLst>
                                        <p:tav tm="0">
                                          <p:val>
                                            <p:strVal val="#ppt_y-.2"/>
                                          </p:val>
                                        </p:tav>
                                        <p:tav tm="100000">
                                          <p:val>
                                            <p:strVal val="#ppt_y+.1"/>
                                          </p:val>
                                        </p:tav>
                                      </p:tavLst>
                                    </p:anim>
                                    <p:anim calcmode="lin" valueType="num">
                                      <p:cBhvr>
                                        <p:cTn id="28" dur="500" accel="50000" fill="hold">
                                          <p:stCondLst>
                                            <p:cond delay="500"/>
                                          </p:stCondLst>
                                        </p:cTn>
                                        <p:tgtEl>
                                          <p:spTgt spid="13316"/>
                                        </p:tgtEl>
                                        <p:attrNameLst>
                                          <p:attrName>ppt_y</p:attrName>
                                        </p:attrNameLst>
                                      </p:cBhvr>
                                      <p:tavLst>
                                        <p:tav tm="0">
                                          <p:val>
                                            <p:strVal val="#ppt_y+.1"/>
                                          </p:val>
                                        </p:tav>
                                        <p:tav tm="100000">
                                          <p:val>
                                            <p:strVal val="#ppt_y"/>
                                          </p:val>
                                        </p:tav>
                                      </p:tavLst>
                                    </p:anim>
                                    <p:animEffect transition="in" filter="fade">
                                      <p:cBhvr>
                                        <p:cTn id="29" dur="1000" decel="50000">
                                          <p:stCondLst>
                                            <p:cond delay="0"/>
                                          </p:stCondLst>
                                        </p:cTn>
                                        <p:tgtEl>
                                          <p:spTgt spid="13316"/>
                                        </p:tgtEl>
                                      </p:cBhvr>
                                    </p:animEffect>
                                  </p:childTnLst>
                                </p:cTn>
                              </p:par>
                              <p:par>
                                <p:cTn id="30" presetID="25" presetClass="entr" presetSubtype="0"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33"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34"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35" dur="1000" fill="hold"/>
                                        <p:tgtEl>
                                          <p:spTgt spid="6"/>
                                        </p:tgtEl>
                                        <p:attrNameLst>
                                          <p:attrName>ppt_h</p:attrName>
                                        </p:attrNameLst>
                                      </p:cBhvr>
                                      <p:tavLst>
                                        <p:tav tm="0">
                                          <p:val>
                                            <p:strVal val="#ppt_h"/>
                                          </p:val>
                                        </p:tav>
                                        <p:tav tm="100000">
                                          <p:val>
                                            <p:strVal val="#ppt_h"/>
                                          </p:val>
                                        </p:tav>
                                      </p:tavLst>
                                    </p:anim>
                                    <p:anim calcmode="lin" valueType="num">
                                      <p:cBhvr>
                                        <p:cTn id="36"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37"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38"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39" dur="1000" decel="50000">
                                          <p:stCondLst>
                                            <p:cond delay="0"/>
                                          </p:stCondLst>
                                        </p:cTn>
                                        <p:tgtEl>
                                          <p:spTgt spid="6"/>
                                        </p:tgtEl>
                                      </p:cBhvr>
                                    </p:animEffect>
                                  </p:childTnLst>
                                </p:cTn>
                              </p:par>
                            </p:childTnLst>
                          </p:cTn>
                        </p:par>
                      </p:childTnLst>
                    </p:cTn>
                  </p:par>
                  <p:par>
                    <p:cTn id="40" fill="hold">
                      <p:stCondLst>
                        <p:cond delay="indefinite"/>
                      </p:stCondLst>
                      <p:childTnLst>
                        <p:par>
                          <p:cTn id="41" fill="hold">
                            <p:stCondLst>
                              <p:cond delay="0"/>
                            </p:stCondLst>
                            <p:childTnLst>
                              <p:par>
                                <p:cTn id="42" presetID="25" presetClass="entr" presetSubtype="0" fill="hold" nodeType="clickEffect">
                                  <p:stCondLst>
                                    <p:cond delay="0"/>
                                  </p:stCondLst>
                                  <p:childTnLst>
                                    <p:set>
                                      <p:cBhvr>
                                        <p:cTn id="43" dur="1" fill="hold">
                                          <p:stCondLst>
                                            <p:cond delay="0"/>
                                          </p:stCondLst>
                                        </p:cTn>
                                        <p:tgtEl>
                                          <p:spTgt spid="13314"/>
                                        </p:tgtEl>
                                        <p:attrNameLst>
                                          <p:attrName>style.visibility</p:attrName>
                                        </p:attrNameLst>
                                      </p:cBhvr>
                                      <p:to>
                                        <p:strVal val="visible"/>
                                      </p:to>
                                    </p:set>
                                    <p:anim calcmode="lin" valueType="num">
                                      <p:cBhvr>
                                        <p:cTn id="44" dur="500" decel="50000" fill="hold">
                                          <p:stCondLst>
                                            <p:cond delay="0"/>
                                          </p:stCondLst>
                                        </p:cTn>
                                        <p:tgtEl>
                                          <p:spTgt spid="13314"/>
                                        </p:tgtEl>
                                        <p:attrNameLst>
                                          <p:attrName>style.rotation</p:attrName>
                                        </p:attrNameLst>
                                      </p:cBhvr>
                                      <p:tavLst>
                                        <p:tav tm="0">
                                          <p:val>
                                            <p:fltVal val="-90"/>
                                          </p:val>
                                        </p:tav>
                                        <p:tav tm="100000">
                                          <p:val>
                                            <p:fltVal val="0"/>
                                          </p:val>
                                        </p:tav>
                                      </p:tavLst>
                                    </p:anim>
                                    <p:anim calcmode="lin" valueType="num">
                                      <p:cBhvr>
                                        <p:cTn id="45" dur="500" decel="50000" fill="hold">
                                          <p:stCondLst>
                                            <p:cond delay="0"/>
                                          </p:stCondLst>
                                        </p:cTn>
                                        <p:tgtEl>
                                          <p:spTgt spid="13314"/>
                                        </p:tgtEl>
                                        <p:attrNameLst>
                                          <p:attrName>ppt_w</p:attrName>
                                        </p:attrNameLst>
                                      </p:cBhvr>
                                      <p:tavLst>
                                        <p:tav tm="0">
                                          <p:val>
                                            <p:strVal val="#ppt_w"/>
                                          </p:val>
                                        </p:tav>
                                        <p:tav tm="100000">
                                          <p:val>
                                            <p:strVal val="#ppt_w*.05"/>
                                          </p:val>
                                        </p:tav>
                                      </p:tavLst>
                                    </p:anim>
                                    <p:anim calcmode="lin" valueType="num">
                                      <p:cBhvr>
                                        <p:cTn id="46" dur="500" accel="50000" fill="hold">
                                          <p:stCondLst>
                                            <p:cond delay="500"/>
                                          </p:stCondLst>
                                        </p:cTn>
                                        <p:tgtEl>
                                          <p:spTgt spid="13314"/>
                                        </p:tgtEl>
                                        <p:attrNameLst>
                                          <p:attrName>ppt_w</p:attrName>
                                        </p:attrNameLst>
                                      </p:cBhvr>
                                      <p:tavLst>
                                        <p:tav tm="0">
                                          <p:val>
                                            <p:strVal val="#ppt_w*.05"/>
                                          </p:val>
                                        </p:tav>
                                        <p:tav tm="100000">
                                          <p:val>
                                            <p:strVal val="#ppt_w"/>
                                          </p:val>
                                        </p:tav>
                                      </p:tavLst>
                                    </p:anim>
                                    <p:anim calcmode="lin" valueType="num">
                                      <p:cBhvr>
                                        <p:cTn id="47" dur="1000" fill="hold"/>
                                        <p:tgtEl>
                                          <p:spTgt spid="13314"/>
                                        </p:tgtEl>
                                        <p:attrNameLst>
                                          <p:attrName>ppt_h</p:attrName>
                                        </p:attrNameLst>
                                      </p:cBhvr>
                                      <p:tavLst>
                                        <p:tav tm="0">
                                          <p:val>
                                            <p:strVal val="#ppt_h"/>
                                          </p:val>
                                        </p:tav>
                                        <p:tav tm="100000">
                                          <p:val>
                                            <p:strVal val="#ppt_h"/>
                                          </p:val>
                                        </p:tav>
                                      </p:tavLst>
                                    </p:anim>
                                    <p:anim calcmode="lin" valueType="num">
                                      <p:cBhvr>
                                        <p:cTn id="48" dur="500" decel="50000" fill="hold">
                                          <p:stCondLst>
                                            <p:cond delay="0"/>
                                          </p:stCondLst>
                                        </p:cTn>
                                        <p:tgtEl>
                                          <p:spTgt spid="13314"/>
                                        </p:tgtEl>
                                        <p:attrNameLst>
                                          <p:attrName>ppt_x</p:attrName>
                                        </p:attrNameLst>
                                      </p:cBhvr>
                                      <p:tavLst>
                                        <p:tav tm="0">
                                          <p:val>
                                            <p:strVal val="#ppt_x+.4"/>
                                          </p:val>
                                        </p:tav>
                                        <p:tav tm="100000">
                                          <p:val>
                                            <p:strVal val="#ppt_x"/>
                                          </p:val>
                                        </p:tav>
                                      </p:tavLst>
                                    </p:anim>
                                    <p:anim calcmode="lin" valueType="num">
                                      <p:cBhvr>
                                        <p:cTn id="49" dur="500" decel="50000" fill="hold">
                                          <p:stCondLst>
                                            <p:cond delay="0"/>
                                          </p:stCondLst>
                                        </p:cTn>
                                        <p:tgtEl>
                                          <p:spTgt spid="13314"/>
                                        </p:tgtEl>
                                        <p:attrNameLst>
                                          <p:attrName>ppt_y</p:attrName>
                                        </p:attrNameLst>
                                      </p:cBhvr>
                                      <p:tavLst>
                                        <p:tav tm="0">
                                          <p:val>
                                            <p:strVal val="#ppt_y-.2"/>
                                          </p:val>
                                        </p:tav>
                                        <p:tav tm="100000">
                                          <p:val>
                                            <p:strVal val="#ppt_y+.1"/>
                                          </p:val>
                                        </p:tav>
                                      </p:tavLst>
                                    </p:anim>
                                    <p:anim calcmode="lin" valueType="num">
                                      <p:cBhvr>
                                        <p:cTn id="50" dur="500" accel="50000" fill="hold">
                                          <p:stCondLst>
                                            <p:cond delay="500"/>
                                          </p:stCondLst>
                                        </p:cTn>
                                        <p:tgtEl>
                                          <p:spTgt spid="13314"/>
                                        </p:tgtEl>
                                        <p:attrNameLst>
                                          <p:attrName>ppt_y</p:attrName>
                                        </p:attrNameLst>
                                      </p:cBhvr>
                                      <p:tavLst>
                                        <p:tav tm="0">
                                          <p:val>
                                            <p:strVal val="#ppt_y+.1"/>
                                          </p:val>
                                        </p:tav>
                                        <p:tav tm="100000">
                                          <p:val>
                                            <p:strVal val="#ppt_y"/>
                                          </p:val>
                                        </p:tav>
                                      </p:tavLst>
                                    </p:anim>
                                    <p:animEffect transition="in" filter="fade">
                                      <p:cBhvr>
                                        <p:cTn id="51" dur="1000" decel="50000">
                                          <p:stCondLst>
                                            <p:cond delay="0"/>
                                          </p:stCondLst>
                                        </p:cTn>
                                        <p:tgtEl>
                                          <p:spTgt spid="13314"/>
                                        </p:tgtEl>
                                      </p:cBhvr>
                                    </p:animEffect>
                                  </p:childTnLst>
                                </p:cTn>
                              </p:par>
                              <p:par>
                                <p:cTn id="52" presetID="25" presetClass="entr" presetSubtype="0" fill="hold" grpId="0" nodeType="withEffect">
                                  <p:stCondLst>
                                    <p:cond delay="0"/>
                                  </p:stCondLst>
                                  <p:childTnLst>
                                    <p:set>
                                      <p:cBhvr>
                                        <p:cTn id="53" dur="1" fill="hold">
                                          <p:stCondLst>
                                            <p:cond delay="0"/>
                                          </p:stCondLst>
                                        </p:cTn>
                                        <p:tgtEl>
                                          <p:spTgt spid="7"/>
                                        </p:tgtEl>
                                        <p:attrNameLst>
                                          <p:attrName>style.visibility</p:attrName>
                                        </p:attrNameLst>
                                      </p:cBhvr>
                                      <p:to>
                                        <p:strVal val="visible"/>
                                      </p:to>
                                    </p:set>
                                    <p:anim calcmode="lin" valueType="num">
                                      <p:cBhvr>
                                        <p:cTn id="54"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55"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56"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57" dur="1000" fill="hold"/>
                                        <p:tgtEl>
                                          <p:spTgt spid="7"/>
                                        </p:tgtEl>
                                        <p:attrNameLst>
                                          <p:attrName>ppt_h</p:attrName>
                                        </p:attrNameLst>
                                      </p:cBhvr>
                                      <p:tavLst>
                                        <p:tav tm="0">
                                          <p:val>
                                            <p:strVal val="#ppt_h"/>
                                          </p:val>
                                        </p:tav>
                                        <p:tav tm="100000">
                                          <p:val>
                                            <p:strVal val="#ppt_h"/>
                                          </p:val>
                                        </p:tav>
                                      </p:tavLst>
                                    </p:anim>
                                    <p:anim calcmode="lin" valueType="num">
                                      <p:cBhvr>
                                        <p:cTn id="58"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59"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60"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61" dur="1000" decel="50000">
                                          <p:stCondLst>
                                            <p:cond delay="0"/>
                                          </p:stCondLst>
                                        </p:cTn>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are the Seventh Day Baptists?</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This group is a close relative of the Brethren. They too chose PA because of its religious tolerance. </a:t>
            </a:r>
          </a:p>
          <a:p>
            <a:r>
              <a:rPr lang="en-US" dirty="0" smtClean="0"/>
              <a:t>These people lived like monks and nuns. They would pray for hours and they don’t believe in war. They also did not believe in many comforts because they thought that it put them farther from God. So, these people slept on hard boards with wooden block pillows. </a:t>
            </a:r>
          </a:p>
          <a:p>
            <a:r>
              <a:rPr lang="en-US" dirty="0" smtClean="0"/>
              <a:t>They built homes similar to the ones that they had in Germany. The most famous is the Ephrata Cloister. There was a separate house for the sisters (women) and one for the brothers (men). The Ephrata Cloisters were built in Conestoga territory (Near Lancaster).</a:t>
            </a:r>
            <a:endParaRPr lang="en-US" dirty="0"/>
          </a:p>
        </p:txBody>
      </p:sp>
      <p:pic>
        <p:nvPicPr>
          <p:cNvPr id="11266" name="Picture 2" descr="http://2.bp.blogspot.com/-NRvYaFzj3rM/Tsk5KAe8JwI/AAAAAAAAFyY/12HF902Zz9M/s1600/Cloister_furniture2.jpg"/>
          <p:cNvPicPr>
            <a:picLocks noChangeAspect="1" noChangeArrowheads="1"/>
          </p:cNvPicPr>
          <p:nvPr/>
        </p:nvPicPr>
        <p:blipFill>
          <a:blip r:embed="rId3" cstate="print"/>
          <a:srcRect/>
          <a:stretch>
            <a:fillRect/>
          </a:stretch>
        </p:blipFill>
        <p:spPr bwMode="auto">
          <a:xfrm>
            <a:off x="0" y="0"/>
            <a:ext cx="9144000" cy="6096000"/>
          </a:xfrm>
          <a:prstGeom prst="rect">
            <a:avLst/>
          </a:prstGeom>
          <a:noFill/>
        </p:spPr>
      </p:pic>
      <p:pic>
        <p:nvPicPr>
          <p:cNvPr id="11268" name="Picture 4" descr="http://photos.igougo.com/images/p15043-Ephrata_Pa-Ephrata_Cloister.jpg"/>
          <p:cNvPicPr>
            <a:picLocks noChangeAspect="1" noChangeArrowheads="1"/>
          </p:cNvPicPr>
          <p:nvPr/>
        </p:nvPicPr>
        <p:blipFill>
          <a:blip r:embed="rId4" cstate="print"/>
          <a:srcRect/>
          <a:stretch>
            <a:fillRect/>
          </a:stretch>
        </p:blipFill>
        <p:spPr bwMode="auto">
          <a:xfrm>
            <a:off x="1447800" y="1905000"/>
            <a:ext cx="6484966" cy="45148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2000"/>
                                        <p:tgtEl>
                                          <p:spTgt spid="3">
                                            <p:txEl>
                                              <p:pRg st="0" end="0"/>
                                            </p:txEl>
                                          </p:spTgt>
                                        </p:tgtEl>
                                      </p:cBhvr>
                                    </p:animEffect>
                                    <p:set>
                                      <p:cBhvr>
                                        <p:cTn id="22" dur="1" fill="hold">
                                          <p:stCondLst>
                                            <p:cond delay="1999"/>
                                          </p:stCondLst>
                                        </p:cTn>
                                        <p:tgtEl>
                                          <p:spTgt spid="3">
                                            <p:txEl>
                                              <p:pRg st="0" end="0"/>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2000"/>
                                        <p:tgtEl>
                                          <p:spTgt spid="3">
                                            <p:txEl>
                                              <p:pRg st="1" end="1"/>
                                            </p:txEl>
                                          </p:spTgt>
                                        </p:tgtEl>
                                      </p:cBhvr>
                                    </p:animEffect>
                                    <p:set>
                                      <p:cBhvr>
                                        <p:cTn id="25" dur="1" fill="hold">
                                          <p:stCondLst>
                                            <p:cond delay="1999"/>
                                          </p:stCondLst>
                                        </p:cTn>
                                        <p:tgtEl>
                                          <p:spTgt spid="3">
                                            <p:txEl>
                                              <p:pRg st="1" end="1"/>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2000"/>
                                        <p:tgtEl>
                                          <p:spTgt spid="3">
                                            <p:txEl>
                                              <p:pRg st="2" end="2"/>
                                            </p:txEl>
                                          </p:spTgt>
                                        </p:tgtEl>
                                      </p:cBhvr>
                                    </p:animEffect>
                                    <p:set>
                                      <p:cBhvr>
                                        <p:cTn id="28" dur="1" fill="hold">
                                          <p:stCondLst>
                                            <p:cond delay="1999"/>
                                          </p:stCondLst>
                                        </p:cTn>
                                        <p:tgtEl>
                                          <p:spTgt spid="3">
                                            <p:txEl>
                                              <p:pRg st="2" end="2"/>
                                            </p:txEl>
                                          </p:spTgt>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5" presetClass="entr" presetSubtype="0" fill="hold" nodeType="clickEffect">
                                  <p:stCondLst>
                                    <p:cond delay="0"/>
                                  </p:stCondLst>
                                  <p:childTnLst>
                                    <p:set>
                                      <p:cBhvr>
                                        <p:cTn id="32" dur="1" fill="hold">
                                          <p:stCondLst>
                                            <p:cond delay="0"/>
                                          </p:stCondLst>
                                        </p:cTn>
                                        <p:tgtEl>
                                          <p:spTgt spid="11268"/>
                                        </p:tgtEl>
                                        <p:attrNameLst>
                                          <p:attrName>style.visibility</p:attrName>
                                        </p:attrNameLst>
                                      </p:cBhvr>
                                      <p:to>
                                        <p:strVal val="visible"/>
                                      </p:to>
                                    </p:set>
                                    <p:anim calcmode="lin" valueType="num">
                                      <p:cBhvr>
                                        <p:cTn id="33" dur="500" decel="50000" fill="hold">
                                          <p:stCondLst>
                                            <p:cond delay="0"/>
                                          </p:stCondLst>
                                        </p:cTn>
                                        <p:tgtEl>
                                          <p:spTgt spid="11268"/>
                                        </p:tgtEl>
                                        <p:attrNameLst>
                                          <p:attrName>style.rotation</p:attrName>
                                        </p:attrNameLst>
                                      </p:cBhvr>
                                      <p:tavLst>
                                        <p:tav tm="0">
                                          <p:val>
                                            <p:fltVal val="-90"/>
                                          </p:val>
                                        </p:tav>
                                        <p:tav tm="100000">
                                          <p:val>
                                            <p:fltVal val="0"/>
                                          </p:val>
                                        </p:tav>
                                      </p:tavLst>
                                    </p:anim>
                                    <p:anim calcmode="lin" valueType="num">
                                      <p:cBhvr>
                                        <p:cTn id="34" dur="500" decel="50000" fill="hold">
                                          <p:stCondLst>
                                            <p:cond delay="0"/>
                                          </p:stCondLst>
                                        </p:cTn>
                                        <p:tgtEl>
                                          <p:spTgt spid="11268"/>
                                        </p:tgtEl>
                                        <p:attrNameLst>
                                          <p:attrName>ppt_w</p:attrName>
                                        </p:attrNameLst>
                                      </p:cBhvr>
                                      <p:tavLst>
                                        <p:tav tm="0">
                                          <p:val>
                                            <p:strVal val="#ppt_w"/>
                                          </p:val>
                                        </p:tav>
                                        <p:tav tm="100000">
                                          <p:val>
                                            <p:strVal val="#ppt_w*.05"/>
                                          </p:val>
                                        </p:tav>
                                      </p:tavLst>
                                    </p:anim>
                                    <p:anim calcmode="lin" valueType="num">
                                      <p:cBhvr>
                                        <p:cTn id="35" dur="500" accel="50000" fill="hold">
                                          <p:stCondLst>
                                            <p:cond delay="500"/>
                                          </p:stCondLst>
                                        </p:cTn>
                                        <p:tgtEl>
                                          <p:spTgt spid="11268"/>
                                        </p:tgtEl>
                                        <p:attrNameLst>
                                          <p:attrName>ppt_w</p:attrName>
                                        </p:attrNameLst>
                                      </p:cBhvr>
                                      <p:tavLst>
                                        <p:tav tm="0">
                                          <p:val>
                                            <p:strVal val="#ppt_w*.05"/>
                                          </p:val>
                                        </p:tav>
                                        <p:tav tm="100000">
                                          <p:val>
                                            <p:strVal val="#ppt_w"/>
                                          </p:val>
                                        </p:tav>
                                      </p:tavLst>
                                    </p:anim>
                                    <p:anim calcmode="lin" valueType="num">
                                      <p:cBhvr>
                                        <p:cTn id="36" dur="1000" fill="hold"/>
                                        <p:tgtEl>
                                          <p:spTgt spid="11268"/>
                                        </p:tgtEl>
                                        <p:attrNameLst>
                                          <p:attrName>ppt_h</p:attrName>
                                        </p:attrNameLst>
                                      </p:cBhvr>
                                      <p:tavLst>
                                        <p:tav tm="0">
                                          <p:val>
                                            <p:strVal val="#ppt_h"/>
                                          </p:val>
                                        </p:tav>
                                        <p:tav tm="100000">
                                          <p:val>
                                            <p:strVal val="#ppt_h"/>
                                          </p:val>
                                        </p:tav>
                                      </p:tavLst>
                                    </p:anim>
                                    <p:anim calcmode="lin" valueType="num">
                                      <p:cBhvr>
                                        <p:cTn id="37" dur="500" decel="50000" fill="hold">
                                          <p:stCondLst>
                                            <p:cond delay="0"/>
                                          </p:stCondLst>
                                        </p:cTn>
                                        <p:tgtEl>
                                          <p:spTgt spid="11268"/>
                                        </p:tgtEl>
                                        <p:attrNameLst>
                                          <p:attrName>ppt_x</p:attrName>
                                        </p:attrNameLst>
                                      </p:cBhvr>
                                      <p:tavLst>
                                        <p:tav tm="0">
                                          <p:val>
                                            <p:strVal val="#ppt_x+.4"/>
                                          </p:val>
                                        </p:tav>
                                        <p:tav tm="100000">
                                          <p:val>
                                            <p:strVal val="#ppt_x"/>
                                          </p:val>
                                        </p:tav>
                                      </p:tavLst>
                                    </p:anim>
                                    <p:anim calcmode="lin" valueType="num">
                                      <p:cBhvr>
                                        <p:cTn id="38" dur="500" decel="50000" fill="hold">
                                          <p:stCondLst>
                                            <p:cond delay="0"/>
                                          </p:stCondLst>
                                        </p:cTn>
                                        <p:tgtEl>
                                          <p:spTgt spid="11268"/>
                                        </p:tgtEl>
                                        <p:attrNameLst>
                                          <p:attrName>ppt_y</p:attrName>
                                        </p:attrNameLst>
                                      </p:cBhvr>
                                      <p:tavLst>
                                        <p:tav tm="0">
                                          <p:val>
                                            <p:strVal val="#ppt_y-.2"/>
                                          </p:val>
                                        </p:tav>
                                        <p:tav tm="100000">
                                          <p:val>
                                            <p:strVal val="#ppt_y+.1"/>
                                          </p:val>
                                        </p:tav>
                                      </p:tavLst>
                                    </p:anim>
                                    <p:anim calcmode="lin" valueType="num">
                                      <p:cBhvr>
                                        <p:cTn id="39" dur="500" accel="50000" fill="hold">
                                          <p:stCondLst>
                                            <p:cond delay="500"/>
                                          </p:stCondLst>
                                        </p:cTn>
                                        <p:tgtEl>
                                          <p:spTgt spid="11268"/>
                                        </p:tgtEl>
                                        <p:attrNameLst>
                                          <p:attrName>ppt_y</p:attrName>
                                        </p:attrNameLst>
                                      </p:cBhvr>
                                      <p:tavLst>
                                        <p:tav tm="0">
                                          <p:val>
                                            <p:strVal val="#ppt_y+.1"/>
                                          </p:val>
                                        </p:tav>
                                        <p:tav tm="100000">
                                          <p:val>
                                            <p:strVal val="#ppt_y"/>
                                          </p:val>
                                        </p:tav>
                                      </p:tavLst>
                                    </p:anim>
                                    <p:animEffect transition="in" filter="fade">
                                      <p:cBhvr>
                                        <p:cTn id="40" dur="1000" decel="50000">
                                          <p:stCondLst>
                                            <p:cond delay="0"/>
                                          </p:stCondLst>
                                        </p:cTn>
                                        <p:tgtEl>
                                          <p:spTgt spid="11268"/>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xit" presetSubtype="0" fill="hold" nodeType="clickEffect">
                                  <p:stCondLst>
                                    <p:cond delay="0"/>
                                  </p:stCondLst>
                                  <p:childTnLst>
                                    <p:animEffect transition="out" filter="fade">
                                      <p:cBhvr>
                                        <p:cTn id="44" dur="2000"/>
                                        <p:tgtEl>
                                          <p:spTgt spid="11268"/>
                                        </p:tgtEl>
                                      </p:cBhvr>
                                    </p:animEffect>
                                    <p:set>
                                      <p:cBhvr>
                                        <p:cTn id="45" dur="1" fill="hold">
                                          <p:stCondLst>
                                            <p:cond delay="1999"/>
                                          </p:stCondLst>
                                        </p:cTn>
                                        <p:tgtEl>
                                          <p:spTgt spid="11268"/>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5" presetClass="entr" presetSubtype="0" fill="hold" nodeType="clickEffect">
                                  <p:stCondLst>
                                    <p:cond delay="0"/>
                                  </p:stCondLst>
                                  <p:childTnLst>
                                    <p:set>
                                      <p:cBhvr>
                                        <p:cTn id="49" dur="1" fill="hold">
                                          <p:stCondLst>
                                            <p:cond delay="0"/>
                                          </p:stCondLst>
                                        </p:cTn>
                                        <p:tgtEl>
                                          <p:spTgt spid="11266"/>
                                        </p:tgtEl>
                                        <p:attrNameLst>
                                          <p:attrName>style.visibility</p:attrName>
                                        </p:attrNameLst>
                                      </p:cBhvr>
                                      <p:to>
                                        <p:strVal val="visible"/>
                                      </p:to>
                                    </p:set>
                                    <p:anim calcmode="lin" valueType="num">
                                      <p:cBhvr>
                                        <p:cTn id="50" dur="500" decel="50000" fill="hold">
                                          <p:stCondLst>
                                            <p:cond delay="0"/>
                                          </p:stCondLst>
                                        </p:cTn>
                                        <p:tgtEl>
                                          <p:spTgt spid="11266"/>
                                        </p:tgtEl>
                                        <p:attrNameLst>
                                          <p:attrName>style.rotation</p:attrName>
                                        </p:attrNameLst>
                                      </p:cBhvr>
                                      <p:tavLst>
                                        <p:tav tm="0">
                                          <p:val>
                                            <p:fltVal val="-90"/>
                                          </p:val>
                                        </p:tav>
                                        <p:tav tm="100000">
                                          <p:val>
                                            <p:fltVal val="0"/>
                                          </p:val>
                                        </p:tav>
                                      </p:tavLst>
                                    </p:anim>
                                    <p:anim calcmode="lin" valueType="num">
                                      <p:cBhvr>
                                        <p:cTn id="51" dur="500" decel="50000" fill="hold">
                                          <p:stCondLst>
                                            <p:cond delay="0"/>
                                          </p:stCondLst>
                                        </p:cTn>
                                        <p:tgtEl>
                                          <p:spTgt spid="11266"/>
                                        </p:tgtEl>
                                        <p:attrNameLst>
                                          <p:attrName>ppt_w</p:attrName>
                                        </p:attrNameLst>
                                      </p:cBhvr>
                                      <p:tavLst>
                                        <p:tav tm="0">
                                          <p:val>
                                            <p:strVal val="#ppt_w"/>
                                          </p:val>
                                        </p:tav>
                                        <p:tav tm="100000">
                                          <p:val>
                                            <p:strVal val="#ppt_w*.05"/>
                                          </p:val>
                                        </p:tav>
                                      </p:tavLst>
                                    </p:anim>
                                    <p:anim calcmode="lin" valueType="num">
                                      <p:cBhvr>
                                        <p:cTn id="52" dur="500" accel="50000" fill="hold">
                                          <p:stCondLst>
                                            <p:cond delay="500"/>
                                          </p:stCondLst>
                                        </p:cTn>
                                        <p:tgtEl>
                                          <p:spTgt spid="11266"/>
                                        </p:tgtEl>
                                        <p:attrNameLst>
                                          <p:attrName>ppt_w</p:attrName>
                                        </p:attrNameLst>
                                      </p:cBhvr>
                                      <p:tavLst>
                                        <p:tav tm="0">
                                          <p:val>
                                            <p:strVal val="#ppt_w*.05"/>
                                          </p:val>
                                        </p:tav>
                                        <p:tav tm="100000">
                                          <p:val>
                                            <p:strVal val="#ppt_w"/>
                                          </p:val>
                                        </p:tav>
                                      </p:tavLst>
                                    </p:anim>
                                    <p:anim calcmode="lin" valueType="num">
                                      <p:cBhvr>
                                        <p:cTn id="53" dur="1000" fill="hold"/>
                                        <p:tgtEl>
                                          <p:spTgt spid="11266"/>
                                        </p:tgtEl>
                                        <p:attrNameLst>
                                          <p:attrName>ppt_h</p:attrName>
                                        </p:attrNameLst>
                                      </p:cBhvr>
                                      <p:tavLst>
                                        <p:tav tm="0">
                                          <p:val>
                                            <p:strVal val="#ppt_h"/>
                                          </p:val>
                                        </p:tav>
                                        <p:tav tm="100000">
                                          <p:val>
                                            <p:strVal val="#ppt_h"/>
                                          </p:val>
                                        </p:tav>
                                      </p:tavLst>
                                    </p:anim>
                                    <p:anim calcmode="lin" valueType="num">
                                      <p:cBhvr>
                                        <p:cTn id="54" dur="500" decel="50000" fill="hold">
                                          <p:stCondLst>
                                            <p:cond delay="0"/>
                                          </p:stCondLst>
                                        </p:cTn>
                                        <p:tgtEl>
                                          <p:spTgt spid="11266"/>
                                        </p:tgtEl>
                                        <p:attrNameLst>
                                          <p:attrName>ppt_x</p:attrName>
                                        </p:attrNameLst>
                                      </p:cBhvr>
                                      <p:tavLst>
                                        <p:tav tm="0">
                                          <p:val>
                                            <p:strVal val="#ppt_x+.4"/>
                                          </p:val>
                                        </p:tav>
                                        <p:tav tm="100000">
                                          <p:val>
                                            <p:strVal val="#ppt_x"/>
                                          </p:val>
                                        </p:tav>
                                      </p:tavLst>
                                    </p:anim>
                                    <p:anim calcmode="lin" valueType="num">
                                      <p:cBhvr>
                                        <p:cTn id="55" dur="500" decel="50000" fill="hold">
                                          <p:stCondLst>
                                            <p:cond delay="0"/>
                                          </p:stCondLst>
                                        </p:cTn>
                                        <p:tgtEl>
                                          <p:spTgt spid="11266"/>
                                        </p:tgtEl>
                                        <p:attrNameLst>
                                          <p:attrName>ppt_y</p:attrName>
                                        </p:attrNameLst>
                                      </p:cBhvr>
                                      <p:tavLst>
                                        <p:tav tm="0">
                                          <p:val>
                                            <p:strVal val="#ppt_y-.2"/>
                                          </p:val>
                                        </p:tav>
                                        <p:tav tm="100000">
                                          <p:val>
                                            <p:strVal val="#ppt_y+.1"/>
                                          </p:val>
                                        </p:tav>
                                      </p:tavLst>
                                    </p:anim>
                                    <p:anim calcmode="lin" valueType="num">
                                      <p:cBhvr>
                                        <p:cTn id="56" dur="500" accel="50000" fill="hold">
                                          <p:stCondLst>
                                            <p:cond delay="500"/>
                                          </p:stCondLst>
                                        </p:cTn>
                                        <p:tgtEl>
                                          <p:spTgt spid="11266"/>
                                        </p:tgtEl>
                                        <p:attrNameLst>
                                          <p:attrName>ppt_y</p:attrName>
                                        </p:attrNameLst>
                                      </p:cBhvr>
                                      <p:tavLst>
                                        <p:tav tm="0">
                                          <p:val>
                                            <p:strVal val="#ppt_y+.1"/>
                                          </p:val>
                                        </p:tav>
                                        <p:tav tm="100000">
                                          <p:val>
                                            <p:strVal val="#ppt_y"/>
                                          </p:val>
                                        </p:tav>
                                      </p:tavLst>
                                    </p:anim>
                                    <p:animEffect transition="in" filter="fade">
                                      <p:cBhvr>
                                        <p:cTn id="57" dur="1000" decel="50000">
                                          <p:stCondLst>
                                            <p:cond delay="0"/>
                                          </p:stCondLst>
                                        </p:cTn>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57200"/>
            <a:ext cx="8686800" cy="838200"/>
          </a:xfrm>
        </p:spPr>
        <p:txBody>
          <a:bodyPr/>
          <a:lstStyle/>
          <a:p>
            <a:r>
              <a:rPr lang="en-US" dirty="0" smtClean="0"/>
              <a:t>Who are the Scots-Irish?</a:t>
            </a:r>
            <a:endParaRPr lang="en-US" dirty="0"/>
          </a:p>
        </p:txBody>
      </p:sp>
      <p:sp>
        <p:nvSpPr>
          <p:cNvPr id="3" name="Content Placeholder 2"/>
          <p:cNvSpPr>
            <a:spLocks noGrp="1"/>
          </p:cNvSpPr>
          <p:nvPr>
            <p:ph idx="1"/>
          </p:nvPr>
        </p:nvSpPr>
        <p:spPr>
          <a:xfrm>
            <a:off x="0" y="2332037"/>
            <a:ext cx="8686800" cy="4525963"/>
          </a:xfrm>
        </p:spPr>
        <p:txBody>
          <a:bodyPr>
            <a:normAutofit fontScale="77500" lnSpcReduction="20000"/>
          </a:bodyPr>
          <a:lstStyle/>
          <a:p>
            <a:r>
              <a:rPr lang="en-US" dirty="0" smtClean="0"/>
              <a:t>These people originated in Scotland. They left Scotland for Ireland. There in Ireland they found persecution by English landowners. They began coming to PA in the 1700’s looking for a better life – both due to religious reasons and the opportunity for survival and advancement in society. </a:t>
            </a:r>
          </a:p>
          <a:p>
            <a:r>
              <a:rPr lang="en-US" dirty="0" smtClean="0"/>
              <a:t>They are thought to be the pioneers of PA because they settled the west. </a:t>
            </a:r>
          </a:p>
          <a:p>
            <a:r>
              <a:rPr lang="en-US" dirty="0" smtClean="0"/>
              <a:t>They brought with them the Presbyterian religion. They did a lot of missionary work with the Natives and the African-Americans.</a:t>
            </a:r>
          </a:p>
          <a:p>
            <a:r>
              <a:rPr lang="en-US" dirty="0" smtClean="0"/>
              <a:t>They also participated in the writing of state and national constitutions. </a:t>
            </a:r>
            <a:endParaRPr lang="en-US" dirty="0"/>
          </a:p>
        </p:txBody>
      </p:sp>
      <p:pic>
        <p:nvPicPr>
          <p:cNvPr id="9218" name="Picture 2" descr="http://epchurch.net/wp-content/uploads/2012/01/New-Castle-Presbyterian-Church-600x450px.jpg"/>
          <p:cNvPicPr>
            <a:picLocks noChangeAspect="1" noChangeArrowheads="1"/>
          </p:cNvPicPr>
          <p:nvPr/>
        </p:nvPicPr>
        <p:blipFill>
          <a:blip r:embed="rId3" cstate="print"/>
          <a:srcRect/>
          <a:stretch>
            <a:fillRect/>
          </a:stretch>
        </p:blipFill>
        <p:spPr bwMode="auto">
          <a:xfrm>
            <a:off x="6096000" y="1"/>
            <a:ext cx="3048000" cy="2286000"/>
          </a:xfrm>
          <a:prstGeom prst="rect">
            <a:avLst/>
          </a:prstGeom>
          <a:noFill/>
        </p:spPr>
      </p:pic>
      <p:sp>
        <p:nvSpPr>
          <p:cNvPr id="5" name="TextBox 4"/>
          <p:cNvSpPr txBox="1"/>
          <p:nvPr/>
        </p:nvSpPr>
        <p:spPr>
          <a:xfrm>
            <a:off x="6172200" y="1905000"/>
            <a:ext cx="2971800" cy="369332"/>
          </a:xfrm>
          <a:prstGeom prst="rect">
            <a:avLst/>
          </a:prstGeom>
          <a:noFill/>
        </p:spPr>
        <p:txBody>
          <a:bodyPr wrap="square" rtlCol="0">
            <a:spAutoFit/>
          </a:bodyPr>
          <a:lstStyle/>
          <a:p>
            <a:r>
              <a:rPr lang="en-US" b="1" dirty="0" smtClean="0">
                <a:solidFill>
                  <a:schemeClr val="bg1"/>
                </a:solidFill>
              </a:rPr>
              <a:t>1706 Philadelphia Presby</a:t>
            </a:r>
            <a:endParaRPr lang="en-US"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ssolv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are the Catholics?</a:t>
            </a:r>
            <a:endParaRPr lang="en-US" dirty="0"/>
          </a:p>
        </p:txBody>
      </p:sp>
      <p:sp>
        <p:nvSpPr>
          <p:cNvPr id="3" name="Content Placeholder 2"/>
          <p:cNvSpPr>
            <a:spLocks noGrp="1"/>
          </p:cNvSpPr>
          <p:nvPr>
            <p:ph idx="1"/>
          </p:nvPr>
        </p:nvSpPr>
        <p:spPr>
          <a:xfrm>
            <a:off x="0" y="2133600"/>
            <a:ext cx="8686800" cy="4525963"/>
          </a:xfrm>
        </p:spPr>
        <p:txBody>
          <a:bodyPr>
            <a:normAutofit fontScale="85000" lnSpcReduction="10000"/>
          </a:bodyPr>
          <a:lstStyle/>
          <a:p>
            <a:r>
              <a:rPr lang="en-US" dirty="0" smtClean="0"/>
              <a:t>Catholics chose to settle in PA because of the religious tolerance. They did not have much success in other parts of America initially because they were persecuted for their beliefs. PA is thought to be the most positive experience for Catholics in the colonies. </a:t>
            </a:r>
          </a:p>
          <a:p>
            <a:r>
              <a:rPr lang="en-US" dirty="0" smtClean="0"/>
              <a:t>In 1757 there were 1,365 Catholics in PA our of 200,000-300,000 people. </a:t>
            </a:r>
          </a:p>
          <a:p>
            <a:r>
              <a:rPr lang="en-US" dirty="0" smtClean="0"/>
              <a:t>Catholics were not permitted to hold office in PA because they were considered to not be loyal to the king. Their loyalty was to the Pope. This would eventually help to bring about separation of church and state. </a:t>
            </a:r>
            <a:endParaRPr lang="en-US" dirty="0"/>
          </a:p>
        </p:txBody>
      </p:sp>
      <p:pic>
        <p:nvPicPr>
          <p:cNvPr id="81922" name="Picture 2" descr="http://home.catholicweb.com/saintmichael/images/Church/092106-6th.jpg"/>
          <p:cNvPicPr>
            <a:picLocks noChangeAspect="1" noChangeArrowheads="1"/>
          </p:cNvPicPr>
          <p:nvPr/>
        </p:nvPicPr>
        <p:blipFill>
          <a:blip r:embed="rId3" cstate="print"/>
          <a:srcRect/>
          <a:stretch>
            <a:fillRect/>
          </a:stretch>
        </p:blipFill>
        <p:spPr bwMode="auto">
          <a:xfrm>
            <a:off x="6019800" y="0"/>
            <a:ext cx="3124200" cy="2085404"/>
          </a:xfrm>
          <a:prstGeom prst="rect">
            <a:avLst/>
          </a:prstGeom>
          <a:noFill/>
        </p:spPr>
      </p:pic>
      <p:sp>
        <p:nvSpPr>
          <p:cNvPr id="6" name="TextBox 5"/>
          <p:cNvSpPr txBox="1"/>
          <p:nvPr/>
        </p:nvSpPr>
        <p:spPr>
          <a:xfrm>
            <a:off x="3200400" y="1447800"/>
            <a:ext cx="2819400" cy="646331"/>
          </a:xfrm>
          <a:prstGeom prst="rect">
            <a:avLst/>
          </a:prstGeom>
          <a:noFill/>
        </p:spPr>
        <p:txBody>
          <a:bodyPr wrap="square" rtlCol="0">
            <a:spAutoFit/>
          </a:bodyPr>
          <a:lstStyle/>
          <a:p>
            <a:r>
              <a:rPr lang="en-US" b="1" dirty="0" smtClean="0">
                <a:solidFill>
                  <a:srgbClr val="F29000"/>
                </a:solidFill>
              </a:rPr>
              <a:t>Saint Michael’s Parish </a:t>
            </a:r>
          </a:p>
          <a:p>
            <a:r>
              <a:rPr lang="en-US" b="1" dirty="0" smtClean="0">
                <a:solidFill>
                  <a:srgbClr val="F29000"/>
                </a:solidFill>
              </a:rPr>
              <a:t>Philadelphia – Est.1831</a:t>
            </a:r>
            <a:endParaRPr lang="en-US" b="1" dirty="0">
              <a:solidFill>
                <a:srgbClr val="F29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5" presetClass="entr" presetSubtype="0" fill="hold" nodeType="clickEffect">
                                  <p:stCondLst>
                                    <p:cond delay="0"/>
                                  </p:stCondLst>
                                  <p:childTnLst>
                                    <p:set>
                                      <p:cBhvr>
                                        <p:cTn id="11" dur="1" fill="hold">
                                          <p:stCondLst>
                                            <p:cond delay="0"/>
                                          </p:stCondLst>
                                        </p:cTn>
                                        <p:tgtEl>
                                          <p:spTgt spid="81922"/>
                                        </p:tgtEl>
                                        <p:attrNameLst>
                                          <p:attrName>style.visibility</p:attrName>
                                        </p:attrNameLst>
                                      </p:cBhvr>
                                      <p:to>
                                        <p:strVal val="visible"/>
                                      </p:to>
                                    </p:set>
                                    <p:anim calcmode="lin" valueType="num">
                                      <p:cBhvr>
                                        <p:cTn id="12" dur="500" decel="50000" fill="hold">
                                          <p:stCondLst>
                                            <p:cond delay="0"/>
                                          </p:stCondLst>
                                        </p:cTn>
                                        <p:tgtEl>
                                          <p:spTgt spid="81922"/>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81922"/>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81922"/>
                                        </p:tgtEl>
                                        <p:attrNameLst>
                                          <p:attrName>ppt_w</p:attrName>
                                        </p:attrNameLst>
                                      </p:cBhvr>
                                      <p:tavLst>
                                        <p:tav tm="0">
                                          <p:val>
                                            <p:strVal val="#ppt_w*.05"/>
                                          </p:val>
                                        </p:tav>
                                        <p:tav tm="100000">
                                          <p:val>
                                            <p:strVal val="#ppt_w"/>
                                          </p:val>
                                        </p:tav>
                                      </p:tavLst>
                                    </p:anim>
                                    <p:anim calcmode="lin" valueType="num">
                                      <p:cBhvr>
                                        <p:cTn id="15" dur="1000" fill="hold"/>
                                        <p:tgtEl>
                                          <p:spTgt spid="81922"/>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81922"/>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81922"/>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81922"/>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81922"/>
                                        </p:tgtEl>
                                      </p:cBhvr>
                                    </p:animEffect>
                                  </p:childTnLst>
                                </p:cTn>
                              </p:par>
                              <p:par>
                                <p:cTn id="20" presetID="25"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23"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24"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25" dur="1000" fill="hold"/>
                                        <p:tgtEl>
                                          <p:spTgt spid="6"/>
                                        </p:tgtEl>
                                        <p:attrNameLst>
                                          <p:attrName>ppt_h</p:attrName>
                                        </p:attrNameLst>
                                      </p:cBhvr>
                                      <p:tavLst>
                                        <p:tav tm="0">
                                          <p:val>
                                            <p:strVal val="#ppt_h"/>
                                          </p:val>
                                        </p:tav>
                                        <p:tav tm="100000">
                                          <p:val>
                                            <p:strVal val="#ppt_h"/>
                                          </p:val>
                                        </p:tav>
                                      </p:tavLst>
                                    </p:anim>
                                    <p:anim calcmode="lin" valueType="num">
                                      <p:cBhvr>
                                        <p:cTn id="26"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27"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28"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29" dur="1000" decel="50000">
                                          <p:stCondLst>
                                            <p:cond delay="0"/>
                                          </p:stCondLst>
                                        </p:cTn>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9" presetClass="entr" presetSubtype="0" fill="hold" nodeType="clickEffect">
                                  <p:stCondLst>
                                    <p:cond delay="0"/>
                                  </p:stCondLst>
                                  <p:childTnLst>
                                    <p:set>
                                      <p:cBhvr>
                                        <p:cTn id="33" dur="1" fill="hold">
                                          <p:stCondLst>
                                            <p:cond delay="0"/>
                                          </p:stCondLst>
                                        </p:cTn>
                                        <p:tgtEl>
                                          <p:spTgt spid="3">
                                            <p:txEl>
                                              <p:pRg st="1" end="1"/>
                                            </p:txEl>
                                          </p:spTgt>
                                        </p:tgtEl>
                                        <p:attrNameLst>
                                          <p:attrName>style.visibility</p:attrName>
                                        </p:attrNameLst>
                                      </p:cBhvr>
                                      <p:to>
                                        <p:strVal val="visible"/>
                                      </p:to>
                                    </p:set>
                                    <p:animEffect transition="in" filter="dissolve">
                                      <p:cBhvr>
                                        <p:cTn id="34" dur="500"/>
                                        <p:tgtEl>
                                          <p:spTgt spid="3">
                                            <p:txEl>
                                              <p:pRg st="1" end="1"/>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9" presetClass="entr" presetSubtype="0" fill="hold" nodeType="clickEffect">
                                  <p:stCondLst>
                                    <p:cond delay="0"/>
                                  </p:stCondLst>
                                  <p:childTnLst>
                                    <p:set>
                                      <p:cBhvr>
                                        <p:cTn id="38" dur="1" fill="hold">
                                          <p:stCondLst>
                                            <p:cond delay="0"/>
                                          </p:stCondLst>
                                        </p:cTn>
                                        <p:tgtEl>
                                          <p:spTgt spid="3">
                                            <p:txEl>
                                              <p:pRg st="2" end="2"/>
                                            </p:txEl>
                                          </p:spTgt>
                                        </p:tgtEl>
                                        <p:attrNameLst>
                                          <p:attrName>style.visibility</p:attrName>
                                        </p:attrNameLst>
                                      </p:cBhvr>
                                      <p:to>
                                        <p:strVal val="visible"/>
                                      </p:to>
                                    </p:set>
                                    <p:animEffect transition="in" filter="dissolve">
                                      <p:cBhvr>
                                        <p:cTn id="39"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are the Jews?</a:t>
            </a:r>
            <a:endParaRPr lang="en-US" dirty="0"/>
          </a:p>
        </p:txBody>
      </p:sp>
      <p:sp>
        <p:nvSpPr>
          <p:cNvPr id="3" name="Content Placeholder 2"/>
          <p:cNvSpPr>
            <a:spLocks noGrp="1"/>
          </p:cNvSpPr>
          <p:nvPr>
            <p:ph idx="1"/>
          </p:nvPr>
        </p:nvSpPr>
        <p:spPr>
          <a:xfrm>
            <a:off x="228600" y="1295400"/>
            <a:ext cx="4876800" cy="5029199"/>
          </a:xfrm>
        </p:spPr>
        <p:txBody>
          <a:bodyPr>
            <a:normAutofit fontScale="92500" lnSpcReduction="20000"/>
          </a:bodyPr>
          <a:lstStyle/>
          <a:p>
            <a:r>
              <a:rPr lang="en-US" dirty="0" smtClean="0"/>
              <a:t>The Jews believe in the Jewish religion which has often been persecuted against throughout Europe. Many Jews came to PA as early as the 1700’s to escape persecution. </a:t>
            </a:r>
          </a:p>
          <a:p>
            <a:r>
              <a:rPr lang="en-US" dirty="0" smtClean="0"/>
              <a:t>They did not all come from one homeland, rather they came from many different countries. </a:t>
            </a:r>
            <a:endParaRPr lang="en-US" dirty="0"/>
          </a:p>
        </p:txBody>
      </p:sp>
      <p:pic>
        <p:nvPicPr>
          <p:cNvPr id="7170" name="Picture 2" descr="http://usm.maine.edu/maps/sites/default/files/daronson/exhibition/exhibition-image/10-4-15.jpg"/>
          <p:cNvPicPr>
            <a:picLocks noChangeAspect="1" noChangeArrowheads="1"/>
          </p:cNvPicPr>
          <p:nvPr/>
        </p:nvPicPr>
        <p:blipFill>
          <a:blip r:embed="rId3" cstate="print"/>
          <a:srcRect l="43272" t="6667" r="14559" b="5000"/>
          <a:stretch>
            <a:fillRect/>
          </a:stretch>
        </p:blipFill>
        <p:spPr bwMode="auto">
          <a:xfrm>
            <a:off x="5046453" y="533400"/>
            <a:ext cx="4097547" cy="5715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686800" cy="838200"/>
          </a:xfrm>
        </p:spPr>
        <p:txBody>
          <a:bodyPr/>
          <a:lstStyle/>
          <a:p>
            <a:r>
              <a:rPr lang="en-US" dirty="0" smtClean="0"/>
              <a:t>Who are the Indentured servants?</a:t>
            </a:r>
            <a:endParaRPr lang="en-US" dirty="0"/>
          </a:p>
        </p:txBody>
      </p:sp>
      <p:sp>
        <p:nvSpPr>
          <p:cNvPr id="3" name="Content Placeholder 2"/>
          <p:cNvSpPr>
            <a:spLocks noGrp="1"/>
          </p:cNvSpPr>
          <p:nvPr>
            <p:ph idx="1"/>
          </p:nvPr>
        </p:nvSpPr>
        <p:spPr>
          <a:xfrm>
            <a:off x="152400" y="762000"/>
            <a:ext cx="8763000" cy="4038599"/>
          </a:xfrm>
        </p:spPr>
        <p:txBody>
          <a:bodyPr>
            <a:normAutofit fontScale="70000" lnSpcReduction="20000"/>
          </a:bodyPr>
          <a:lstStyle/>
          <a:p>
            <a:r>
              <a:rPr lang="en-US" dirty="0" smtClean="0"/>
              <a:t>Indentured servants could not afford the trip to America. They wanted to come to America to find a better life. They would sign on with a ship’s captain and then he would sell them off when they arrived in PA. </a:t>
            </a:r>
          </a:p>
          <a:p>
            <a:r>
              <a:rPr lang="en-US" dirty="0" smtClean="0"/>
              <a:t>These were not slaves. They would work for 4-7 years and then gain their freedom. Their service could be extended for breaking a law. </a:t>
            </a:r>
          </a:p>
          <a:p>
            <a:r>
              <a:rPr lang="en-US" dirty="0" smtClean="0"/>
              <a:t>This was a cheap form of labor for the farmers who were trying to make a go of things here in America. Later these same farmers turned to racial slavery because they realized it was even more profitable. </a:t>
            </a:r>
          </a:p>
          <a:p>
            <a:r>
              <a:rPr lang="en-US" dirty="0" smtClean="0"/>
              <a:t>The indentured servants would generally be given: 					land/corn/guns/a cow/clothes</a:t>
            </a:r>
            <a:endParaRPr lang="en-US" dirty="0"/>
          </a:p>
        </p:txBody>
      </p:sp>
      <p:pic>
        <p:nvPicPr>
          <p:cNvPr id="3074" name="Picture 2" descr="http://curriculum.kcdistancelearning.com/courses/AMHISTx-HS-A08/a/unit1/images/HIS02-69.20087.jpg"/>
          <p:cNvPicPr>
            <a:picLocks noChangeAspect="1" noChangeArrowheads="1"/>
          </p:cNvPicPr>
          <p:nvPr/>
        </p:nvPicPr>
        <p:blipFill>
          <a:blip r:embed="rId3" cstate="print"/>
          <a:srcRect/>
          <a:stretch>
            <a:fillRect/>
          </a:stretch>
        </p:blipFill>
        <p:spPr bwMode="auto">
          <a:xfrm>
            <a:off x="2286000" y="4686512"/>
            <a:ext cx="4571999" cy="217148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ssolv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686800" cy="838200"/>
          </a:xfrm>
        </p:spPr>
        <p:txBody>
          <a:bodyPr/>
          <a:lstStyle/>
          <a:p>
            <a:r>
              <a:rPr lang="en-US" dirty="0" smtClean="0"/>
              <a:t>Who are the african-americans?</a:t>
            </a:r>
            <a:endParaRPr lang="en-US" dirty="0"/>
          </a:p>
        </p:txBody>
      </p:sp>
      <p:sp>
        <p:nvSpPr>
          <p:cNvPr id="3" name="Content Placeholder 2"/>
          <p:cNvSpPr>
            <a:spLocks noGrp="1"/>
          </p:cNvSpPr>
          <p:nvPr>
            <p:ph idx="1"/>
          </p:nvPr>
        </p:nvSpPr>
        <p:spPr>
          <a:xfrm>
            <a:off x="0" y="1066800"/>
            <a:ext cx="8686800" cy="3810001"/>
          </a:xfrm>
        </p:spPr>
        <p:txBody>
          <a:bodyPr>
            <a:normAutofit fontScale="70000" lnSpcReduction="20000"/>
          </a:bodyPr>
          <a:lstStyle/>
          <a:p>
            <a:r>
              <a:rPr lang="en-US" dirty="0" smtClean="0"/>
              <a:t>The African-Americans came to PA very early on. The Quakers brought some here as slaves. In PA slavery grew slowly but steadily. Later other groups would start using them as slaves throughout America. The Quakers eventually played a leading role in abolishing slavery. PA abolished slavery 82 years before President Lincoln abolished it in the U.S.</a:t>
            </a:r>
          </a:p>
          <a:p>
            <a:r>
              <a:rPr lang="en-US" dirty="0" smtClean="0"/>
              <a:t>PA is famous for two reasons in connection with African-Americans. First, it was home to the Underground Railroad. Second, the oldest and continuously owned property by African-Americans in the country is found in Philadelphia. It is the African American Methodist Episcopal Church. </a:t>
            </a:r>
            <a:endParaRPr lang="en-US" dirty="0"/>
          </a:p>
        </p:txBody>
      </p:sp>
      <p:pic>
        <p:nvPicPr>
          <p:cNvPr id="5122" name="Picture 2" descr="http://www.pbs.org/wgbh/nova/assets/img/history-great-escapes/image-04-large.jpg"/>
          <p:cNvPicPr>
            <a:picLocks noChangeAspect="1" noChangeArrowheads="1"/>
          </p:cNvPicPr>
          <p:nvPr/>
        </p:nvPicPr>
        <p:blipFill>
          <a:blip r:embed="rId3" cstate="print"/>
          <a:srcRect/>
          <a:stretch>
            <a:fillRect/>
          </a:stretch>
        </p:blipFill>
        <p:spPr bwMode="auto">
          <a:xfrm>
            <a:off x="228600" y="4188139"/>
            <a:ext cx="3886199" cy="2669861"/>
          </a:xfrm>
          <a:prstGeom prst="rect">
            <a:avLst/>
          </a:prstGeom>
          <a:noFill/>
        </p:spPr>
      </p:pic>
      <p:pic>
        <p:nvPicPr>
          <p:cNvPr id="5124" name="Picture 4" descr="http://www.spartacus.schoolnet.co.uk/USASreligion.jpg"/>
          <p:cNvPicPr>
            <a:picLocks noChangeAspect="1" noChangeArrowheads="1"/>
          </p:cNvPicPr>
          <p:nvPr/>
        </p:nvPicPr>
        <p:blipFill>
          <a:blip r:embed="rId4" cstate="print"/>
          <a:srcRect/>
          <a:stretch>
            <a:fillRect/>
          </a:stretch>
        </p:blipFill>
        <p:spPr bwMode="auto">
          <a:xfrm>
            <a:off x="5257800" y="3886200"/>
            <a:ext cx="3429000" cy="2813716"/>
          </a:xfrm>
          <a:prstGeom prst="rect">
            <a:avLst/>
          </a:prstGeom>
          <a:noFill/>
        </p:spPr>
      </p:pic>
      <p:pic>
        <p:nvPicPr>
          <p:cNvPr id="5126" name="Picture 6" descr="http://blog.reidreport.com/wp-content/uploads/2011/02/washington-slaves.jpg"/>
          <p:cNvPicPr>
            <a:picLocks noChangeAspect="1" noChangeArrowheads="1"/>
          </p:cNvPicPr>
          <p:nvPr/>
        </p:nvPicPr>
        <p:blipFill>
          <a:blip r:embed="rId5" cstate="print"/>
          <a:srcRect/>
          <a:stretch>
            <a:fillRect/>
          </a:stretch>
        </p:blipFill>
        <p:spPr bwMode="auto">
          <a:xfrm>
            <a:off x="381000" y="4238625"/>
            <a:ext cx="5953125" cy="2619375"/>
          </a:xfrm>
          <a:prstGeom prst="rect">
            <a:avLst/>
          </a:prstGeom>
          <a:noFill/>
        </p:spPr>
      </p:pic>
      <p:sp>
        <p:nvSpPr>
          <p:cNvPr id="7" name="TextBox 6"/>
          <p:cNvSpPr txBox="1"/>
          <p:nvPr/>
        </p:nvSpPr>
        <p:spPr>
          <a:xfrm>
            <a:off x="6477000" y="4419600"/>
            <a:ext cx="2667000" cy="1477328"/>
          </a:xfrm>
          <a:prstGeom prst="rect">
            <a:avLst/>
          </a:prstGeom>
          <a:noFill/>
        </p:spPr>
        <p:txBody>
          <a:bodyPr wrap="square" rtlCol="0">
            <a:spAutoFit/>
          </a:bodyPr>
          <a:lstStyle/>
          <a:p>
            <a:pPr algn="ctr"/>
            <a:r>
              <a:rPr lang="en-US" b="1" dirty="0" smtClean="0">
                <a:solidFill>
                  <a:srgbClr val="F29000"/>
                </a:solidFill>
              </a:rPr>
              <a:t>1786 – George Washington complained about a “society of Quakers “that helped his runaway slaves.</a:t>
            </a:r>
            <a:endParaRPr lang="en-US" b="1" dirty="0">
              <a:solidFill>
                <a:srgbClr val="F29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par>
                                <p:cTn id="8" presetID="25" presetClass="entr" presetSubtype="0" fill="hold" nodeType="withEffect">
                                  <p:stCondLst>
                                    <p:cond delay="0"/>
                                  </p:stCondLst>
                                  <p:childTnLst>
                                    <p:set>
                                      <p:cBhvr>
                                        <p:cTn id="9" dur="1" fill="hold">
                                          <p:stCondLst>
                                            <p:cond delay="0"/>
                                          </p:stCondLst>
                                        </p:cTn>
                                        <p:tgtEl>
                                          <p:spTgt spid="5122"/>
                                        </p:tgtEl>
                                        <p:attrNameLst>
                                          <p:attrName>style.visibility</p:attrName>
                                        </p:attrNameLst>
                                      </p:cBhvr>
                                      <p:to>
                                        <p:strVal val="visible"/>
                                      </p:to>
                                    </p:set>
                                    <p:anim calcmode="lin" valueType="num">
                                      <p:cBhvr>
                                        <p:cTn id="10" dur="500" decel="50000" fill="hold">
                                          <p:stCondLst>
                                            <p:cond delay="0"/>
                                          </p:stCondLst>
                                        </p:cTn>
                                        <p:tgtEl>
                                          <p:spTgt spid="5122"/>
                                        </p:tgtEl>
                                        <p:attrNameLst>
                                          <p:attrName>style.rotation</p:attrName>
                                        </p:attrNameLst>
                                      </p:cBhvr>
                                      <p:tavLst>
                                        <p:tav tm="0">
                                          <p:val>
                                            <p:fltVal val="-90"/>
                                          </p:val>
                                        </p:tav>
                                        <p:tav tm="100000">
                                          <p:val>
                                            <p:fltVal val="0"/>
                                          </p:val>
                                        </p:tav>
                                      </p:tavLst>
                                    </p:anim>
                                    <p:anim calcmode="lin" valueType="num">
                                      <p:cBhvr>
                                        <p:cTn id="11" dur="500" decel="50000" fill="hold">
                                          <p:stCondLst>
                                            <p:cond delay="0"/>
                                          </p:stCondLst>
                                        </p:cTn>
                                        <p:tgtEl>
                                          <p:spTgt spid="5122"/>
                                        </p:tgtEl>
                                        <p:attrNameLst>
                                          <p:attrName>ppt_w</p:attrName>
                                        </p:attrNameLst>
                                      </p:cBhvr>
                                      <p:tavLst>
                                        <p:tav tm="0">
                                          <p:val>
                                            <p:strVal val="#ppt_w"/>
                                          </p:val>
                                        </p:tav>
                                        <p:tav tm="100000">
                                          <p:val>
                                            <p:strVal val="#ppt_w*.05"/>
                                          </p:val>
                                        </p:tav>
                                      </p:tavLst>
                                    </p:anim>
                                    <p:anim calcmode="lin" valueType="num">
                                      <p:cBhvr>
                                        <p:cTn id="12" dur="500" accel="50000" fill="hold">
                                          <p:stCondLst>
                                            <p:cond delay="500"/>
                                          </p:stCondLst>
                                        </p:cTn>
                                        <p:tgtEl>
                                          <p:spTgt spid="5122"/>
                                        </p:tgtEl>
                                        <p:attrNameLst>
                                          <p:attrName>ppt_w</p:attrName>
                                        </p:attrNameLst>
                                      </p:cBhvr>
                                      <p:tavLst>
                                        <p:tav tm="0">
                                          <p:val>
                                            <p:strVal val="#ppt_w*.05"/>
                                          </p:val>
                                        </p:tav>
                                        <p:tav tm="100000">
                                          <p:val>
                                            <p:strVal val="#ppt_w"/>
                                          </p:val>
                                        </p:tav>
                                      </p:tavLst>
                                    </p:anim>
                                    <p:anim calcmode="lin" valueType="num">
                                      <p:cBhvr>
                                        <p:cTn id="13" dur="1000" fill="hold"/>
                                        <p:tgtEl>
                                          <p:spTgt spid="5122"/>
                                        </p:tgtEl>
                                        <p:attrNameLst>
                                          <p:attrName>ppt_h</p:attrName>
                                        </p:attrNameLst>
                                      </p:cBhvr>
                                      <p:tavLst>
                                        <p:tav tm="0">
                                          <p:val>
                                            <p:strVal val="#ppt_h"/>
                                          </p:val>
                                        </p:tav>
                                        <p:tav tm="100000">
                                          <p:val>
                                            <p:strVal val="#ppt_h"/>
                                          </p:val>
                                        </p:tav>
                                      </p:tavLst>
                                    </p:anim>
                                    <p:anim calcmode="lin" valueType="num">
                                      <p:cBhvr>
                                        <p:cTn id="14" dur="500" decel="50000" fill="hold">
                                          <p:stCondLst>
                                            <p:cond delay="0"/>
                                          </p:stCondLst>
                                        </p:cTn>
                                        <p:tgtEl>
                                          <p:spTgt spid="5122"/>
                                        </p:tgtEl>
                                        <p:attrNameLst>
                                          <p:attrName>ppt_x</p:attrName>
                                        </p:attrNameLst>
                                      </p:cBhvr>
                                      <p:tavLst>
                                        <p:tav tm="0">
                                          <p:val>
                                            <p:strVal val="#ppt_x+.4"/>
                                          </p:val>
                                        </p:tav>
                                        <p:tav tm="100000">
                                          <p:val>
                                            <p:strVal val="#ppt_x"/>
                                          </p:val>
                                        </p:tav>
                                      </p:tavLst>
                                    </p:anim>
                                    <p:anim calcmode="lin" valueType="num">
                                      <p:cBhvr>
                                        <p:cTn id="15" dur="500" decel="50000" fill="hold">
                                          <p:stCondLst>
                                            <p:cond delay="0"/>
                                          </p:stCondLst>
                                        </p:cTn>
                                        <p:tgtEl>
                                          <p:spTgt spid="5122"/>
                                        </p:tgtEl>
                                        <p:attrNameLst>
                                          <p:attrName>ppt_y</p:attrName>
                                        </p:attrNameLst>
                                      </p:cBhvr>
                                      <p:tavLst>
                                        <p:tav tm="0">
                                          <p:val>
                                            <p:strVal val="#ppt_y-.2"/>
                                          </p:val>
                                        </p:tav>
                                        <p:tav tm="100000">
                                          <p:val>
                                            <p:strVal val="#ppt_y+.1"/>
                                          </p:val>
                                        </p:tav>
                                      </p:tavLst>
                                    </p:anim>
                                    <p:anim calcmode="lin" valueType="num">
                                      <p:cBhvr>
                                        <p:cTn id="16" dur="500" accel="50000" fill="hold">
                                          <p:stCondLst>
                                            <p:cond delay="500"/>
                                          </p:stCondLst>
                                        </p:cTn>
                                        <p:tgtEl>
                                          <p:spTgt spid="5122"/>
                                        </p:tgtEl>
                                        <p:attrNameLst>
                                          <p:attrName>ppt_y</p:attrName>
                                        </p:attrNameLst>
                                      </p:cBhvr>
                                      <p:tavLst>
                                        <p:tav tm="0">
                                          <p:val>
                                            <p:strVal val="#ppt_y+.1"/>
                                          </p:val>
                                        </p:tav>
                                        <p:tav tm="100000">
                                          <p:val>
                                            <p:strVal val="#ppt_y"/>
                                          </p:val>
                                        </p:tav>
                                      </p:tavLst>
                                    </p:anim>
                                    <p:animEffect transition="in" filter="fade">
                                      <p:cBhvr>
                                        <p:cTn id="17" dur="1000" decel="50000">
                                          <p:stCondLst>
                                            <p:cond delay="0"/>
                                          </p:stCondLst>
                                        </p:cTn>
                                        <p:tgtEl>
                                          <p:spTgt spid="5122"/>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dissolve">
                                      <p:cBhvr>
                                        <p:cTn id="22" dur="500"/>
                                        <p:tgtEl>
                                          <p:spTgt spid="3">
                                            <p:txEl>
                                              <p:pRg st="1" end="1"/>
                                            </p:txEl>
                                          </p:spTgt>
                                        </p:tgtEl>
                                      </p:cBhvr>
                                    </p:animEffect>
                                  </p:childTnLst>
                                </p:cTn>
                              </p:par>
                              <p:par>
                                <p:cTn id="23" presetID="25" presetClass="entr" presetSubtype="0" fill="hold" nodeType="withEffect">
                                  <p:stCondLst>
                                    <p:cond delay="0"/>
                                  </p:stCondLst>
                                  <p:childTnLst>
                                    <p:set>
                                      <p:cBhvr>
                                        <p:cTn id="24" dur="1" fill="hold">
                                          <p:stCondLst>
                                            <p:cond delay="0"/>
                                          </p:stCondLst>
                                        </p:cTn>
                                        <p:tgtEl>
                                          <p:spTgt spid="5124"/>
                                        </p:tgtEl>
                                        <p:attrNameLst>
                                          <p:attrName>style.visibility</p:attrName>
                                        </p:attrNameLst>
                                      </p:cBhvr>
                                      <p:to>
                                        <p:strVal val="visible"/>
                                      </p:to>
                                    </p:set>
                                    <p:anim calcmode="lin" valueType="num">
                                      <p:cBhvr>
                                        <p:cTn id="25" dur="500" decel="50000" fill="hold">
                                          <p:stCondLst>
                                            <p:cond delay="0"/>
                                          </p:stCondLst>
                                        </p:cTn>
                                        <p:tgtEl>
                                          <p:spTgt spid="5124"/>
                                        </p:tgtEl>
                                        <p:attrNameLst>
                                          <p:attrName>style.rotation</p:attrName>
                                        </p:attrNameLst>
                                      </p:cBhvr>
                                      <p:tavLst>
                                        <p:tav tm="0">
                                          <p:val>
                                            <p:fltVal val="-90"/>
                                          </p:val>
                                        </p:tav>
                                        <p:tav tm="100000">
                                          <p:val>
                                            <p:fltVal val="0"/>
                                          </p:val>
                                        </p:tav>
                                      </p:tavLst>
                                    </p:anim>
                                    <p:anim calcmode="lin" valueType="num">
                                      <p:cBhvr>
                                        <p:cTn id="26" dur="500" decel="50000" fill="hold">
                                          <p:stCondLst>
                                            <p:cond delay="0"/>
                                          </p:stCondLst>
                                        </p:cTn>
                                        <p:tgtEl>
                                          <p:spTgt spid="5124"/>
                                        </p:tgtEl>
                                        <p:attrNameLst>
                                          <p:attrName>ppt_w</p:attrName>
                                        </p:attrNameLst>
                                      </p:cBhvr>
                                      <p:tavLst>
                                        <p:tav tm="0">
                                          <p:val>
                                            <p:strVal val="#ppt_w"/>
                                          </p:val>
                                        </p:tav>
                                        <p:tav tm="100000">
                                          <p:val>
                                            <p:strVal val="#ppt_w*.05"/>
                                          </p:val>
                                        </p:tav>
                                      </p:tavLst>
                                    </p:anim>
                                    <p:anim calcmode="lin" valueType="num">
                                      <p:cBhvr>
                                        <p:cTn id="27" dur="500" accel="50000" fill="hold">
                                          <p:stCondLst>
                                            <p:cond delay="500"/>
                                          </p:stCondLst>
                                        </p:cTn>
                                        <p:tgtEl>
                                          <p:spTgt spid="5124"/>
                                        </p:tgtEl>
                                        <p:attrNameLst>
                                          <p:attrName>ppt_w</p:attrName>
                                        </p:attrNameLst>
                                      </p:cBhvr>
                                      <p:tavLst>
                                        <p:tav tm="0">
                                          <p:val>
                                            <p:strVal val="#ppt_w*.05"/>
                                          </p:val>
                                        </p:tav>
                                        <p:tav tm="100000">
                                          <p:val>
                                            <p:strVal val="#ppt_w"/>
                                          </p:val>
                                        </p:tav>
                                      </p:tavLst>
                                    </p:anim>
                                    <p:anim calcmode="lin" valueType="num">
                                      <p:cBhvr>
                                        <p:cTn id="28" dur="1000" fill="hold"/>
                                        <p:tgtEl>
                                          <p:spTgt spid="5124"/>
                                        </p:tgtEl>
                                        <p:attrNameLst>
                                          <p:attrName>ppt_h</p:attrName>
                                        </p:attrNameLst>
                                      </p:cBhvr>
                                      <p:tavLst>
                                        <p:tav tm="0">
                                          <p:val>
                                            <p:strVal val="#ppt_h"/>
                                          </p:val>
                                        </p:tav>
                                        <p:tav tm="100000">
                                          <p:val>
                                            <p:strVal val="#ppt_h"/>
                                          </p:val>
                                        </p:tav>
                                      </p:tavLst>
                                    </p:anim>
                                    <p:anim calcmode="lin" valueType="num">
                                      <p:cBhvr>
                                        <p:cTn id="29" dur="500" decel="50000" fill="hold">
                                          <p:stCondLst>
                                            <p:cond delay="0"/>
                                          </p:stCondLst>
                                        </p:cTn>
                                        <p:tgtEl>
                                          <p:spTgt spid="5124"/>
                                        </p:tgtEl>
                                        <p:attrNameLst>
                                          <p:attrName>ppt_x</p:attrName>
                                        </p:attrNameLst>
                                      </p:cBhvr>
                                      <p:tavLst>
                                        <p:tav tm="0">
                                          <p:val>
                                            <p:strVal val="#ppt_x+.4"/>
                                          </p:val>
                                        </p:tav>
                                        <p:tav tm="100000">
                                          <p:val>
                                            <p:strVal val="#ppt_x"/>
                                          </p:val>
                                        </p:tav>
                                      </p:tavLst>
                                    </p:anim>
                                    <p:anim calcmode="lin" valueType="num">
                                      <p:cBhvr>
                                        <p:cTn id="30" dur="500" decel="50000" fill="hold">
                                          <p:stCondLst>
                                            <p:cond delay="0"/>
                                          </p:stCondLst>
                                        </p:cTn>
                                        <p:tgtEl>
                                          <p:spTgt spid="5124"/>
                                        </p:tgtEl>
                                        <p:attrNameLst>
                                          <p:attrName>ppt_y</p:attrName>
                                        </p:attrNameLst>
                                      </p:cBhvr>
                                      <p:tavLst>
                                        <p:tav tm="0">
                                          <p:val>
                                            <p:strVal val="#ppt_y-.2"/>
                                          </p:val>
                                        </p:tav>
                                        <p:tav tm="100000">
                                          <p:val>
                                            <p:strVal val="#ppt_y+.1"/>
                                          </p:val>
                                        </p:tav>
                                      </p:tavLst>
                                    </p:anim>
                                    <p:anim calcmode="lin" valueType="num">
                                      <p:cBhvr>
                                        <p:cTn id="31" dur="500" accel="50000" fill="hold">
                                          <p:stCondLst>
                                            <p:cond delay="500"/>
                                          </p:stCondLst>
                                        </p:cTn>
                                        <p:tgtEl>
                                          <p:spTgt spid="5124"/>
                                        </p:tgtEl>
                                        <p:attrNameLst>
                                          <p:attrName>ppt_y</p:attrName>
                                        </p:attrNameLst>
                                      </p:cBhvr>
                                      <p:tavLst>
                                        <p:tav tm="0">
                                          <p:val>
                                            <p:strVal val="#ppt_y+.1"/>
                                          </p:val>
                                        </p:tav>
                                        <p:tav tm="100000">
                                          <p:val>
                                            <p:strVal val="#ppt_y"/>
                                          </p:val>
                                        </p:tav>
                                      </p:tavLst>
                                    </p:anim>
                                    <p:animEffect transition="in" filter="fade">
                                      <p:cBhvr>
                                        <p:cTn id="32" dur="1000" decel="50000">
                                          <p:stCondLst>
                                            <p:cond delay="0"/>
                                          </p:stCondLst>
                                        </p:cTn>
                                        <p:tgtEl>
                                          <p:spTgt spid="512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nodeType="clickEffect">
                                  <p:stCondLst>
                                    <p:cond delay="0"/>
                                  </p:stCondLst>
                                  <p:childTnLst>
                                    <p:animEffect transition="out" filter="fade">
                                      <p:cBhvr>
                                        <p:cTn id="36" dur="2000"/>
                                        <p:tgtEl>
                                          <p:spTgt spid="5122"/>
                                        </p:tgtEl>
                                      </p:cBhvr>
                                    </p:animEffect>
                                    <p:set>
                                      <p:cBhvr>
                                        <p:cTn id="37" dur="1" fill="hold">
                                          <p:stCondLst>
                                            <p:cond delay="1999"/>
                                          </p:stCondLst>
                                        </p:cTn>
                                        <p:tgtEl>
                                          <p:spTgt spid="5122"/>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2000"/>
                                        <p:tgtEl>
                                          <p:spTgt spid="5124"/>
                                        </p:tgtEl>
                                      </p:cBhvr>
                                    </p:animEffect>
                                    <p:set>
                                      <p:cBhvr>
                                        <p:cTn id="40" dur="1" fill="hold">
                                          <p:stCondLst>
                                            <p:cond delay="1999"/>
                                          </p:stCondLst>
                                        </p:cTn>
                                        <p:tgtEl>
                                          <p:spTgt spid="5124"/>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5" presetClass="entr" presetSubtype="0" fill="hold" nodeType="clickEffect">
                                  <p:stCondLst>
                                    <p:cond delay="0"/>
                                  </p:stCondLst>
                                  <p:childTnLst>
                                    <p:set>
                                      <p:cBhvr>
                                        <p:cTn id="44" dur="1" fill="hold">
                                          <p:stCondLst>
                                            <p:cond delay="0"/>
                                          </p:stCondLst>
                                        </p:cTn>
                                        <p:tgtEl>
                                          <p:spTgt spid="5126"/>
                                        </p:tgtEl>
                                        <p:attrNameLst>
                                          <p:attrName>style.visibility</p:attrName>
                                        </p:attrNameLst>
                                      </p:cBhvr>
                                      <p:to>
                                        <p:strVal val="visible"/>
                                      </p:to>
                                    </p:set>
                                    <p:anim calcmode="lin" valueType="num">
                                      <p:cBhvr>
                                        <p:cTn id="45" dur="500" decel="50000" fill="hold">
                                          <p:stCondLst>
                                            <p:cond delay="0"/>
                                          </p:stCondLst>
                                        </p:cTn>
                                        <p:tgtEl>
                                          <p:spTgt spid="5126"/>
                                        </p:tgtEl>
                                        <p:attrNameLst>
                                          <p:attrName>style.rotation</p:attrName>
                                        </p:attrNameLst>
                                      </p:cBhvr>
                                      <p:tavLst>
                                        <p:tav tm="0">
                                          <p:val>
                                            <p:fltVal val="-90"/>
                                          </p:val>
                                        </p:tav>
                                        <p:tav tm="100000">
                                          <p:val>
                                            <p:fltVal val="0"/>
                                          </p:val>
                                        </p:tav>
                                      </p:tavLst>
                                    </p:anim>
                                    <p:anim calcmode="lin" valueType="num">
                                      <p:cBhvr>
                                        <p:cTn id="46" dur="500" decel="50000" fill="hold">
                                          <p:stCondLst>
                                            <p:cond delay="0"/>
                                          </p:stCondLst>
                                        </p:cTn>
                                        <p:tgtEl>
                                          <p:spTgt spid="5126"/>
                                        </p:tgtEl>
                                        <p:attrNameLst>
                                          <p:attrName>ppt_w</p:attrName>
                                        </p:attrNameLst>
                                      </p:cBhvr>
                                      <p:tavLst>
                                        <p:tav tm="0">
                                          <p:val>
                                            <p:strVal val="#ppt_w"/>
                                          </p:val>
                                        </p:tav>
                                        <p:tav tm="100000">
                                          <p:val>
                                            <p:strVal val="#ppt_w*.05"/>
                                          </p:val>
                                        </p:tav>
                                      </p:tavLst>
                                    </p:anim>
                                    <p:anim calcmode="lin" valueType="num">
                                      <p:cBhvr>
                                        <p:cTn id="47" dur="500" accel="50000" fill="hold">
                                          <p:stCondLst>
                                            <p:cond delay="500"/>
                                          </p:stCondLst>
                                        </p:cTn>
                                        <p:tgtEl>
                                          <p:spTgt spid="5126"/>
                                        </p:tgtEl>
                                        <p:attrNameLst>
                                          <p:attrName>ppt_w</p:attrName>
                                        </p:attrNameLst>
                                      </p:cBhvr>
                                      <p:tavLst>
                                        <p:tav tm="0">
                                          <p:val>
                                            <p:strVal val="#ppt_w*.05"/>
                                          </p:val>
                                        </p:tav>
                                        <p:tav tm="100000">
                                          <p:val>
                                            <p:strVal val="#ppt_w"/>
                                          </p:val>
                                        </p:tav>
                                      </p:tavLst>
                                    </p:anim>
                                    <p:anim calcmode="lin" valueType="num">
                                      <p:cBhvr>
                                        <p:cTn id="48" dur="1000" fill="hold"/>
                                        <p:tgtEl>
                                          <p:spTgt spid="5126"/>
                                        </p:tgtEl>
                                        <p:attrNameLst>
                                          <p:attrName>ppt_h</p:attrName>
                                        </p:attrNameLst>
                                      </p:cBhvr>
                                      <p:tavLst>
                                        <p:tav tm="0">
                                          <p:val>
                                            <p:strVal val="#ppt_h"/>
                                          </p:val>
                                        </p:tav>
                                        <p:tav tm="100000">
                                          <p:val>
                                            <p:strVal val="#ppt_h"/>
                                          </p:val>
                                        </p:tav>
                                      </p:tavLst>
                                    </p:anim>
                                    <p:anim calcmode="lin" valueType="num">
                                      <p:cBhvr>
                                        <p:cTn id="49" dur="500" decel="50000" fill="hold">
                                          <p:stCondLst>
                                            <p:cond delay="0"/>
                                          </p:stCondLst>
                                        </p:cTn>
                                        <p:tgtEl>
                                          <p:spTgt spid="5126"/>
                                        </p:tgtEl>
                                        <p:attrNameLst>
                                          <p:attrName>ppt_x</p:attrName>
                                        </p:attrNameLst>
                                      </p:cBhvr>
                                      <p:tavLst>
                                        <p:tav tm="0">
                                          <p:val>
                                            <p:strVal val="#ppt_x+.4"/>
                                          </p:val>
                                        </p:tav>
                                        <p:tav tm="100000">
                                          <p:val>
                                            <p:strVal val="#ppt_x"/>
                                          </p:val>
                                        </p:tav>
                                      </p:tavLst>
                                    </p:anim>
                                    <p:anim calcmode="lin" valueType="num">
                                      <p:cBhvr>
                                        <p:cTn id="50" dur="500" decel="50000" fill="hold">
                                          <p:stCondLst>
                                            <p:cond delay="0"/>
                                          </p:stCondLst>
                                        </p:cTn>
                                        <p:tgtEl>
                                          <p:spTgt spid="5126"/>
                                        </p:tgtEl>
                                        <p:attrNameLst>
                                          <p:attrName>ppt_y</p:attrName>
                                        </p:attrNameLst>
                                      </p:cBhvr>
                                      <p:tavLst>
                                        <p:tav tm="0">
                                          <p:val>
                                            <p:strVal val="#ppt_y-.2"/>
                                          </p:val>
                                        </p:tav>
                                        <p:tav tm="100000">
                                          <p:val>
                                            <p:strVal val="#ppt_y+.1"/>
                                          </p:val>
                                        </p:tav>
                                      </p:tavLst>
                                    </p:anim>
                                    <p:anim calcmode="lin" valueType="num">
                                      <p:cBhvr>
                                        <p:cTn id="51" dur="500" accel="50000" fill="hold">
                                          <p:stCondLst>
                                            <p:cond delay="500"/>
                                          </p:stCondLst>
                                        </p:cTn>
                                        <p:tgtEl>
                                          <p:spTgt spid="5126"/>
                                        </p:tgtEl>
                                        <p:attrNameLst>
                                          <p:attrName>ppt_y</p:attrName>
                                        </p:attrNameLst>
                                      </p:cBhvr>
                                      <p:tavLst>
                                        <p:tav tm="0">
                                          <p:val>
                                            <p:strVal val="#ppt_y+.1"/>
                                          </p:val>
                                        </p:tav>
                                        <p:tav tm="100000">
                                          <p:val>
                                            <p:strVal val="#ppt_y"/>
                                          </p:val>
                                        </p:tav>
                                      </p:tavLst>
                                    </p:anim>
                                    <p:animEffect transition="in" filter="fade">
                                      <p:cBhvr>
                                        <p:cTn id="52" dur="1000" decel="50000">
                                          <p:stCondLst>
                                            <p:cond delay="0"/>
                                          </p:stCondLst>
                                        </p:cTn>
                                        <p:tgtEl>
                                          <p:spTgt spid="5126"/>
                                        </p:tgtEl>
                                      </p:cBhvr>
                                    </p:animEffect>
                                  </p:childTnLst>
                                </p:cTn>
                              </p:par>
                              <p:par>
                                <p:cTn id="53" presetID="9" presetClass="entr" presetSubtype="0" fill="hold" grpId="0" nodeType="withEffect">
                                  <p:stCondLst>
                                    <p:cond delay="0"/>
                                  </p:stCondLst>
                                  <p:childTnLst>
                                    <p:set>
                                      <p:cBhvr>
                                        <p:cTn id="54" dur="1" fill="hold">
                                          <p:stCondLst>
                                            <p:cond delay="0"/>
                                          </p:stCondLst>
                                        </p:cTn>
                                        <p:tgtEl>
                                          <p:spTgt spid="7"/>
                                        </p:tgtEl>
                                        <p:attrNameLst>
                                          <p:attrName>style.visibility</p:attrName>
                                        </p:attrNameLst>
                                      </p:cBhvr>
                                      <p:to>
                                        <p:strVal val="visible"/>
                                      </p:to>
                                    </p:set>
                                    <p:animEffect transition="in" filter="dissolve">
                                      <p:cBhvr>
                                        <p:cTn id="5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Religious Mosaic</a:t>
            </a:r>
            <a:endParaRPr lang="en-US" dirty="0"/>
          </a:p>
        </p:txBody>
      </p:sp>
      <p:sp>
        <p:nvSpPr>
          <p:cNvPr id="3" name="Content Placeholder 2"/>
          <p:cNvSpPr>
            <a:spLocks noGrp="1"/>
          </p:cNvSpPr>
          <p:nvPr>
            <p:ph idx="1"/>
          </p:nvPr>
        </p:nvSpPr>
        <p:spPr>
          <a:xfrm>
            <a:off x="304800" y="1554162"/>
            <a:ext cx="8686800" cy="5303838"/>
          </a:xfrm>
        </p:spPr>
        <p:txBody>
          <a:bodyPr>
            <a:normAutofit fontScale="92500" lnSpcReduction="20000"/>
          </a:bodyPr>
          <a:lstStyle/>
          <a:p>
            <a:r>
              <a:rPr lang="en-US" dirty="0" smtClean="0"/>
              <a:t>Mosaic – Something composed of diverse elements. </a:t>
            </a:r>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r>
              <a:rPr lang="en-US" dirty="0" smtClean="0"/>
              <a:t>PA is thought to be a religious mosaic. </a:t>
            </a:r>
          </a:p>
          <a:p>
            <a:r>
              <a:rPr lang="en-US" dirty="0" smtClean="0"/>
              <a:t>Why might we call </a:t>
            </a:r>
            <a:r>
              <a:rPr lang="en-US" dirty="0" smtClean="0"/>
              <a:t>PA</a:t>
            </a:r>
            <a:r>
              <a:rPr lang="en-US" dirty="0" smtClean="0"/>
              <a:t> </a:t>
            </a:r>
            <a:r>
              <a:rPr lang="en-US" dirty="0" smtClean="0"/>
              <a:t>a Religious Mosaic</a:t>
            </a:r>
            <a:r>
              <a:rPr lang="en-US" dirty="0" smtClean="0"/>
              <a:t>?</a:t>
            </a:r>
          </a:p>
          <a:p>
            <a:r>
              <a:rPr lang="en-US" dirty="0" smtClean="0"/>
              <a:t>What details support this statement?</a:t>
            </a:r>
            <a:endParaRPr lang="en-US" dirty="0" smtClean="0"/>
          </a:p>
          <a:p>
            <a:endParaRPr lang="en-US" dirty="0"/>
          </a:p>
        </p:txBody>
      </p:sp>
      <p:pic>
        <p:nvPicPr>
          <p:cNvPr id="1026" name="Picture 2" descr="http://2.bp.blogspot.com/_Y-DbBvf7R5Y/TKxYiGgDQRI/AAAAAAAAd_w/ajSk7R4-4lA/s1600/25288891_640X360.jpg">
            <a:hlinkClick r:id="rId2"/>
          </p:cNvPr>
          <p:cNvPicPr>
            <a:picLocks noChangeAspect="1" noChangeArrowheads="1"/>
          </p:cNvPicPr>
          <p:nvPr/>
        </p:nvPicPr>
        <p:blipFill>
          <a:blip r:embed="rId3" cstate="print"/>
          <a:srcRect/>
          <a:stretch>
            <a:fillRect/>
          </a:stretch>
        </p:blipFill>
        <p:spPr bwMode="auto">
          <a:xfrm>
            <a:off x="2590800" y="2286000"/>
            <a:ext cx="4606985" cy="2590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blinds(horizontal)">
                                      <p:cBhvr>
                                        <p:cTn id="12" dur="500"/>
                                        <p:tgtEl>
                                          <p:spTgt spid="1026"/>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mph" presetSubtype="0" fill="hold" nodeType="clickEffect">
                                  <p:stCondLst>
                                    <p:cond delay="0"/>
                                  </p:stCondLst>
                                  <p:childTnLst>
                                    <p:animScale>
                                      <p:cBhvr>
                                        <p:cTn id="16" dur="2000" fill="hold"/>
                                        <p:tgtEl>
                                          <p:spTgt spid="1026"/>
                                        </p:tgtEl>
                                      </p:cBhvr>
                                      <p:by x="150000" y="150000"/>
                                    </p:animScale>
                                  </p:childTnLst>
                                </p:cTn>
                              </p:par>
                            </p:childTnLst>
                          </p:cTn>
                        </p:par>
                      </p:childTnLst>
                    </p:cTn>
                  </p:par>
                  <p:par>
                    <p:cTn id="17" fill="hold">
                      <p:stCondLst>
                        <p:cond delay="indefinite"/>
                      </p:stCondLst>
                      <p:childTnLst>
                        <p:par>
                          <p:cTn id="18" fill="hold">
                            <p:stCondLst>
                              <p:cond delay="0"/>
                            </p:stCondLst>
                            <p:childTnLst>
                              <p:par>
                                <p:cTn id="19" presetID="6" presetClass="emph" presetSubtype="0" fill="hold" nodeType="clickEffect">
                                  <p:stCondLst>
                                    <p:cond delay="0"/>
                                  </p:stCondLst>
                                  <p:childTnLst>
                                    <p:animScale>
                                      <p:cBhvr>
                                        <p:cTn id="20" dur="2000" fill="hold"/>
                                        <p:tgtEl>
                                          <p:spTgt spid="1026"/>
                                        </p:tgtEl>
                                      </p:cBhvr>
                                      <p:by x="50000" y="50000"/>
                                    </p:animScale>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animEffect transition="in" filter="blinds(horizontal)">
                                      <p:cBhvr>
                                        <p:cTn id="25" dur="500"/>
                                        <p:tgtEl>
                                          <p:spTgt spid="3">
                                            <p:txEl>
                                              <p:pRg st="7" end="7"/>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3">
                                            <p:txEl>
                                              <p:pRg st="8" end="8"/>
                                            </p:txEl>
                                          </p:spTgt>
                                        </p:tgtEl>
                                        <p:attrNameLst>
                                          <p:attrName>style.visibility</p:attrName>
                                        </p:attrNameLst>
                                      </p:cBhvr>
                                      <p:to>
                                        <p:strVal val="visible"/>
                                      </p:to>
                                    </p:set>
                                    <p:animEffect transition="in" filter="blinds(horizontal)">
                                      <p:cBhvr>
                                        <p:cTn id="30" dur="500"/>
                                        <p:tgtEl>
                                          <p:spTgt spid="3">
                                            <p:txEl>
                                              <p:pRg st="8" end="8"/>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3">
                                            <p:txEl>
                                              <p:pRg st="9" end="9"/>
                                            </p:txEl>
                                          </p:spTgt>
                                        </p:tgtEl>
                                        <p:attrNameLst>
                                          <p:attrName>style.visibility</p:attrName>
                                        </p:attrNameLst>
                                      </p:cBhvr>
                                      <p:to>
                                        <p:strVal val="visible"/>
                                      </p:to>
                                    </p:set>
                                    <p:animEffect transition="in" filter="blinds(horizontal)">
                                      <p:cBhvr>
                                        <p:cTn id="35"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8686800" cy="838200"/>
          </a:xfrm>
        </p:spPr>
        <p:txBody>
          <a:bodyPr/>
          <a:lstStyle/>
          <a:p>
            <a:pPr algn="ctr"/>
            <a:r>
              <a:rPr lang="en-US" dirty="0" smtClean="0"/>
              <a:t>Which Natives lived in pa?</a:t>
            </a:r>
            <a:endParaRPr lang="en-US" dirty="0"/>
          </a:p>
        </p:txBody>
      </p:sp>
      <p:sp>
        <p:nvSpPr>
          <p:cNvPr id="3" name="Content Placeholder 2"/>
          <p:cNvSpPr>
            <a:spLocks noGrp="1"/>
          </p:cNvSpPr>
          <p:nvPr>
            <p:ph idx="1"/>
          </p:nvPr>
        </p:nvSpPr>
        <p:spPr>
          <a:xfrm>
            <a:off x="304800" y="1066800"/>
            <a:ext cx="3048000" cy="5791200"/>
          </a:xfrm>
        </p:spPr>
        <p:txBody>
          <a:bodyPr>
            <a:normAutofit fontScale="55000" lnSpcReduction="20000"/>
          </a:bodyPr>
          <a:lstStyle/>
          <a:p>
            <a:r>
              <a:rPr lang="en-US" sz="3800" b="1" u="sng" dirty="0" smtClean="0"/>
              <a:t>Algonquian</a:t>
            </a:r>
          </a:p>
          <a:p>
            <a:pPr lvl="1"/>
            <a:r>
              <a:rPr lang="en-US" sz="3800" b="1" dirty="0" smtClean="0"/>
              <a:t>Delaware</a:t>
            </a:r>
          </a:p>
          <a:p>
            <a:pPr lvl="1"/>
            <a:r>
              <a:rPr lang="en-US" sz="3800" b="1" dirty="0" smtClean="0"/>
              <a:t>Shawnee</a:t>
            </a:r>
          </a:p>
          <a:p>
            <a:pPr lvl="1"/>
            <a:r>
              <a:rPr lang="en-US" sz="3800" b="1" dirty="0" smtClean="0"/>
              <a:t>Nanticoke</a:t>
            </a:r>
          </a:p>
          <a:p>
            <a:pPr lvl="1"/>
            <a:endParaRPr lang="en-US" sz="3800" b="1" dirty="0" smtClean="0"/>
          </a:p>
          <a:p>
            <a:pPr lvl="0">
              <a:buClr>
                <a:srgbClr val="F0A22E"/>
              </a:buClr>
            </a:pPr>
            <a:r>
              <a:rPr lang="en-US" sz="3800" b="1" u="sng" dirty="0" smtClean="0">
                <a:solidFill>
                  <a:srgbClr val="4E3B30"/>
                </a:solidFill>
              </a:rPr>
              <a:t>Iroquois</a:t>
            </a:r>
          </a:p>
          <a:p>
            <a:pPr lvl="1">
              <a:buClr>
                <a:srgbClr val="F0A22E"/>
              </a:buClr>
            </a:pPr>
            <a:r>
              <a:rPr lang="en-US" sz="3800" b="1" dirty="0" smtClean="0">
                <a:solidFill>
                  <a:srgbClr val="4E3B30"/>
                </a:solidFill>
              </a:rPr>
              <a:t>Cayuga</a:t>
            </a:r>
          </a:p>
          <a:p>
            <a:pPr lvl="1">
              <a:buClr>
                <a:srgbClr val="F0A22E"/>
              </a:buClr>
            </a:pPr>
            <a:r>
              <a:rPr lang="en-US" sz="3800" b="1" dirty="0" smtClean="0">
                <a:solidFill>
                  <a:srgbClr val="4E3B30"/>
                </a:solidFill>
              </a:rPr>
              <a:t>Mohawk</a:t>
            </a:r>
          </a:p>
          <a:p>
            <a:pPr lvl="1">
              <a:buClr>
                <a:srgbClr val="F0A22E"/>
              </a:buClr>
            </a:pPr>
            <a:r>
              <a:rPr lang="en-US" sz="3800" b="1" dirty="0" smtClean="0">
                <a:solidFill>
                  <a:srgbClr val="4E3B30"/>
                </a:solidFill>
              </a:rPr>
              <a:t>Oneida</a:t>
            </a:r>
          </a:p>
          <a:p>
            <a:pPr lvl="1">
              <a:buClr>
                <a:srgbClr val="F0A22E"/>
              </a:buClr>
            </a:pPr>
            <a:r>
              <a:rPr lang="en-US" sz="3800" b="1" dirty="0" smtClean="0">
                <a:solidFill>
                  <a:srgbClr val="4E3B30"/>
                </a:solidFill>
              </a:rPr>
              <a:t>Onondaga</a:t>
            </a:r>
          </a:p>
          <a:p>
            <a:pPr lvl="1">
              <a:buClr>
                <a:srgbClr val="F0A22E"/>
              </a:buClr>
            </a:pPr>
            <a:r>
              <a:rPr lang="en-US" sz="3800" b="1" dirty="0" smtClean="0">
                <a:solidFill>
                  <a:srgbClr val="4E3B30"/>
                </a:solidFill>
              </a:rPr>
              <a:t>Seneca</a:t>
            </a:r>
          </a:p>
          <a:p>
            <a:pPr lvl="1">
              <a:buClr>
                <a:srgbClr val="F0A22E"/>
              </a:buClr>
              <a:buNone/>
            </a:pPr>
            <a:endParaRPr lang="en-US" sz="3800" b="1" dirty="0" smtClean="0">
              <a:solidFill>
                <a:srgbClr val="4E3B30"/>
              </a:solidFill>
            </a:endParaRPr>
          </a:p>
          <a:p>
            <a:pPr lvl="1">
              <a:buClr>
                <a:srgbClr val="F0A22E"/>
              </a:buClr>
            </a:pPr>
            <a:r>
              <a:rPr lang="en-US" sz="3800" b="1" dirty="0" smtClean="0">
                <a:solidFill>
                  <a:srgbClr val="4E3B30"/>
                </a:solidFill>
              </a:rPr>
              <a:t>Tuscarora</a:t>
            </a:r>
          </a:p>
          <a:p>
            <a:pPr lvl="1">
              <a:buClr>
                <a:srgbClr val="F0A22E"/>
              </a:buClr>
              <a:buNone/>
            </a:pPr>
            <a:endParaRPr lang="en-US" sz="3800" b="1" dirty="0" smtClean="0">
              <a:solidFill>
                <a:srgbClr val="4E3B30"/>
              </a:solidFill>
            </a:endParaRPr>
          </a:p>
          <a:p>
            <a:pPr lvl="1">
              <a:buClr>
                <a:srgbClr val="F0A22E"/>
              </a:buClr>
            </a:pPr>
            <a:r>
              <a:rPr lang="en-US" sz="3800" b="1" dirty="0" smtClean="0">
                <a:solidFill>
                  <a:srgbClr val="4E3B30"/>
                </a:solidFill>
              </a:rPr>
              <a:t>Erie</a:t>
            </a:r>
          </a:p>
          <a:p>
            <a:pPr lvl="1">
              <a:buClr>
                <a:srgbClr val="F0A22E"/>
              </a:buClr>
            </a:pPr>
            <a:r>
              <a:rPr lang="en-US" sz="3800" b="1" dirty="0" smtClean="0">
                <a:solidFill>
                  <a:srgbClr val="4E3B30"/>
                </a:solidFill>
              </a:rPr>
              <a:t>Susquehannock</a:t>
            </a:r>
          </a:p>
          <a:p>
            <a:pPr lvl="1">
              <a:buNone/>
            </a:pPr>
            <a:endParaRPr lang="en-US" dirty="0" smtClean="0"/>
          </a:p>
        </p:txBody>
      </p:sp>
      <p:pic>
        <p:nvPicPr>
          <p:cNvPr id="3076" name="Picture 4" descr="http://ryecityschools.milton.schoolfusion.us/modules/groups/homepagefiles/cms/496886/Image/Webquests/Algonquin%20&amp;%20Iroquois/Home%20Page/algon6.jpg"/>
          <p:cNvPicPr>
            <a:picLocks noChangeAspect="1" noChangeArrowheads="1"/>
          </p:cNvPicPr>
          <p:nvPr/>
        </p:nvPicPr>
        <p:blipFill>
          <a:blip r:embed="rId3" cstate="print"/>
          <a:srcRect/>
          <a:stretch>
            <a:fillRect/>
          </a:stretch>
        </p:blipFill>
        <p:spPr bwMode="auto">
          <a:xfrm>
            <a:off x="5791200" y="1143000"/>
            <a:ext cx="3027065" cy="3161106"/>
          </a:xfrm>
          <a:prstGeom prst="rect">
            <a:avLst/>
          </a:prstGeom>
          <a:noFill/>
        </p:spPr>
      </p:pic>
      <p:pic>
        <p:nvPicPr>
          <p:cNvPr id="3078" name="Picture 6" descr="http://ushistoryimages.com/images/iroquois-hiawatha/fullsize/iroquois-hiawatha-6.jpg"/>
          <p:cNvPicPr>
            <a:picLocks noChangeAspect="1" noChangeArrowheads="1"/>
          </p:cNvPicPr>
          <p:nvPr/>
        </p:nvPicPr>
        <p:blipFill>
          <a:blip r:embed="rId4" cstate="print"/>
          <a:srcRect/>
          <a:stretch>
            <a:fillRect/>
          </a:stretch>
        </p:blipFill>
        <p:spPr bwMode="auto">
          <a:xfrm>
            <a:off x="3276600" y="3733800"/>
            <a:ext cx="3856464" cy="2371726"/>
          </a:xfrm>
          <a:prstGeom prst="rect">
            <a:avLst/>
          </a:prstGeom>
          <a:noFill/>
        </p:spPr>
      </p:pic>
      <p:pic>
        <p:nvPicPr>
          <p:cNvPr id="3080" name="Picture 8" descr="http://www.nysm.nysed.gov/IroquoisVillage/images/figure1longhouselg.gif"/>
          <p:cNvPicPr>
            <a:picLocks noChangeAspect="1" noChangeArrowheads="1"/>
          </p:cNvPicPr>
          <p:nvPr/>
        </p:nvPicPr>
        <p:blipFill>
          <a:blip r:embed="rId5" cstate="print"/>
          <a:srcRect/>
          <a:stretch>
            <a:fillRect/>
          </a:stretch>
        </p:blipFill>
        <p:spPr bwMode="auto">
          <a:xfrm>
            <a:off x="6172200" y="5410200"/>
            <a:ext cx="2819400" cy="1315720"/>
          </a:xfrm>
          <a:prstGeom prst="rect">
            <a:avLst/>
          </a:prstGeom>
          <a:noFill/>
        </p:spPr>
      </p:pic>
      <p:pic>
        <p:nvPicPr>
          <p:cNvPr id="3082" name="Picture 10" descr="http://3.bp.blogspot.com/-xiYrEhax74Q/TxsCuvLCbUI/AAAAAAAADfg/WCuBaxexukg/s640/Native_American+Indiana_photos-pictures_culture_Algonquin_wigwam.jpg"/>
          <p:cNvPicPr>
            <a:picLocks noChangeAspect="1" noChangeArrowheads="1"/>
          </p:cNvPicPr>
          <p:nvPr/>
        </p:nvPicPr>
        <p:blipFill>
          <a:blip r:embed="rId6" cstate="print"/>
          <a:srcRect/>
          <a:stretch>
            <a:fillRect/>
          </a:stretch>
        </p:blipFill>
        <p:spPr bwMode="auto">
          <a:xfrm>
            <a:off x="2667000" y="1447800"/>
            <a:ext cx="2549534" cy="19812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dissolve">
                                      <p:cBhvr>
                                        <p:cTn id="10" dur="500"/>
                                        <p:tgtEl>
                                          <p:spTgt spid="3">
                                            <p:txEl>
                                              <p:pRg st="1" end="1"/>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dissolve">
                                      <p:cBhvr>
                                        <p:cTn id="13" dur="500"/>
                                        <p:tgtEl>
                                          <p:spTgt spid="3">
                                            <p:txEl>
                                              <p:pRg st="2" end="2"/>
                                            </p:txEl>
                                          </p:spTgt>
                                        </p:tgtEl>
                                      </p:cBhvr>
                                    </p:animEffect>
                                  </p:childTnLst>
                                </p:cTn>
                              </p:par>
                              <p:par>
                                <p:cTn id="14" presetID="9"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dissolve">
                                      <p:cBhvr>
                                        <p:cTn id="16" dur="5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dissolve">
                                      <p:cBhvr>
                                        <p:cTn id="21" dur="500"/>
                                        <p:tgtEl>
                                          <p:spTgt spid="3">
                                            <p:txEl>
                                              <p:pRg st="5" end="5"/>
                                            </p:txEl>
                                          </p:spTgt>
                                        </p:tgtEl>
                                      </p:cBhvr>
                                    </p:animEffect>
                                  </p:childTnLst>
                                </p:cTn>
                              </p:par>
                              <p:par>
                                <p:cTn id="22" presetID="9" presetClass="entr" presetSubtype="0" fill="hold" nodeType="withEffect">
                                  <p:stCondLst>
                                    <p:cond delay="0"/>
                                  </p:stCondLst>
                                  <p:childTnLst>
                                    <p:set>
                                      <p:cBhvr>
                                        <p:cTn id="23" dur="1" fill="hold">
                                          <p:stCondLst>
                                            <p:cond delay="0"/>
                                          </p:stCondLst>
                                        </p:cTn>
                                        <p:tgtEl>
                                          <p:spTgt spid="3">
                                            <p:txEl>
                                              <p:pRg st="6" end="6"/>
                                            </p:txEl>
                                          </p:spTgt>
                                        </p:tgtEl>
                                        <p:attrNameLst>
                                          <p:attrName>style.visibility</p:attrName>
                                        </p:attrNameLst>
                                      </p:cBhvr>
                                      <p:to>
                                        <p:strVal val="visible"/>
                                      </p:to>
                                    </p:set>
                                    <p:animEffect transition="in" filter="dissolve">
                                      <p:cBhvr>
                                        <p:cTn id="24" dur="500"/>
                                        <p:tgtEl>
                                          <p:spTgt spid="3">
                                            <p:txEl>
                                              <p:pRg st="6" end="6"/>
                                            </p:txEl>
                                          </p:spTgt>
                                        </p:tgtEl>
                                      </p:cBhvr>
                                    </p:animEffect>
                                  </p:childTnLst>
                                </p:cTn>
                              </p:par>
                              <p:par>
                                <p:cTn id="25" presetID="9" presetClass="entr" presetSubtype="0" fill="hold"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Effect transition="in" filter="dissolve">
                                      <p:cBhvr>
                                        <p:cTn id="27" dur="500"/>
                                        <p:tgtEl>
                                          <p:spTgt spid="3">
                                            <p:txEl>
                                              <p:pRg st="7" end="7"/>
                                            </p:txEl>
                                          </p:spTgt>
                                        </p:tgtEl>
                                      </p:cBhvr>
                                    </p:animEffect>
                                  </p:childTnLst>
                                </p:cTn>
                              </p:par>
                              <p:par>
                                <p:cTn id="28" presetID="9" presetClass="entr" presetSubtype="0" fill="hold" nodeType="withEffect">
                                  <p:stCondLst>
                                    <p:cond delay="0"/>
                                  </p:stCondLst>
                                  <p:childTnLst>
                                    <p:set>
                                      <p:cBhvr>
                                        <p:cTn id="29" dur="1" fill="hold">
                                          <p:stCondLst>
                                            <p:cond delay="0"/>
                                          </p:stCondLst>
                                        </p:cTn>
                                        <p:tgtEl>
                                          <p:spTgt spid="3">
                                            <p:txEl>
                                              <p:pRg st="8" end="8"/>
                                            </p:txEl>
                                          </p:spTgt>
                                        </p:tgtEl>
                                        <p:attrNameLst>
                                          <p:attrName>style.visibility</p:attrName>
                                        </p:attrNameLst>
                                      </p:cBhvr>
                                      <p:to>
                                        <p:strVal val="visible"/>
                                      </p:to>
                                    </p:set>
                                    <p:animEffect transition="in" filter="dissolve">
                                      <p:cBhvr>
                                        <p:cTn id="30" dur="500"/>
                                        <p:tgtEl>
                                          <p:spTgt spid="3">
                                            <p:txEl>
                                              <p:pRg st="8" end="8"/>
                                            </p:txEl>
                                          </p:spTgt>
                                        </p:tgtEl>
                                      </p:cBhvr>
                                    </p:animEffect>
                                  </p:childTnLst>
                                </p:cTn>
                              </p:par>
                              <p:par>
                                <p:cTn id="31" presetID="9" presetClass="entr" presetSubtype="0" fill="hold" nodeType="withEffect">
                                  <p:stCondLst>
                                    <p:cond delay="0"/>
                                  </p:stCondLst>
                                  <p:childTnLst>
                                    <p:set>
                                      <p:cBhvr>
                                        <p:cTn id="32" dur="1" fill="hold">
                                          <p:stCondLst>
                                            <p:cond delay="0"/>
                                          </p:stCondLst>
                                        </p:cTn>
                                        <p:tgtEl>
                                          <p:spTgt spid="3">
                                            <p:txEl>
                                              <p:pRg st="9" end="9"/>
                                            </p:txEl>
                                          </p:spTgt>
                                        </p:tgtEl>
                                        <p:attrNameLst>
                                          <p:attrName>style.visibility</p:attrName>
                                        </p:attrNameLst>
                                      </p:cBhvr>
                                      <p:to>
                                        <p:strVal val="visible"/>
                                      </p:to>
                                    </p:set>
                                    <p:animEffect transition="in" filter="dissolve">
                                      <p:cBhvr>
                                        <p:cTn id="33" dur="500"/>
                                        <p:tgtEl>
                                          <p:spTgt spid="3">
                                            <p:txEl>
                                              <p:pRg st="9" end="9"/>
                                            </p:txEl>
                                          </p:spTgt>
                                        </p:tgtEl>
                                      </p:cBhvr>
                                    </p:animEffect>
                                  </p:childTnLst>
                                </p:cTn>
                              </p:par>
                              <p:par>
                                <p:cTn id="34" presetID="9" presetClass="entr" presetSubtype="0" fill="hold" nodeType="withEffect">
                                  <p:stCondLst>
                                    <p:cond delay="0"/>
                                  </p:stCondLst>
                                  <p:childTnLst>
                                    <p:set>
                                      <p:cBhvr>
                                        <p:cTn id="35" dur="1" fill="hold">
                                          <p:stCondLst>
                                            <p:cond delay="0"/>
                                          </p:stCondLst>
                                        </p:cTn>
                                        <p:tgtEl>
                                          <p:spTgt spid="3">
                                            <p:txEl>
                                              <p:pRg st="10" end="10"/>
                                            </p:txEl>
                                          </p:spTgt>
                                        </p:tgtEl>
                                        <p:attrNameLst>
                                          <p:attrName>style.visibility</p:attrName>
                                        </p:attrNameLst>
                                      </p:cBhvr>
                                      <p:to>
                                        <p:strVal val="visible"/>
                                      </p:to>
                                    </p:set>
                                    <p:animEffect transition="in" filter="dissolve">
                                      <p:cBhvr>
                                        <p:cTn id="36" dur="500"/>
                                        <p:tgtEl>
                                          <p:spTgt spid="3">
                                            <p:txEl>
                                              <p:pRg st="10" end="10"/>
                                            </p:txEl>
                                          </p:spTgt>
                                        </p:tgtEl>
                                      </p:cBhvr>
                                    </p:animEffect>
                                  </p:childTnLst>
                                </p:cTn>
                              </p:par>
                              <p:par>
                                <p:cTn id="37" presetID="9" presetClass="entr" presetSubtype="0" fill="hold" nodeType="withEffect">
                                  <p:stCondLst>
                                    <p:cond delay="0"/>
                                  </p:stCondLst>
                                  <p:childTnLst>
                                    <p:set>
                                      <p:cBhvr>
                                        <p:cTn id="38" dur="1" fill="hold">
                                          <p:stCondLst>
                                            <p:cond delay="0"/>
                                          </p:stCondLst>
                                        </p:cTn>
                                        <p:tgtEl>
                                          <p:spTgt spid="3">
                                            <p:txEl>
                                              <p:pRg st="12" end="12"/>
                                            </p:txEl>
                                          </p:spTgt>
                                        </p:tgtEl>
                                        <p:attrNameLst>
                                          <p:attrName>style.visibility</p:attrName>
                                        </p:attrNameLst>
                                      </p:cBhvr>
                                      <p:to>
                                        <p:strVal val="visible"/>
                                      </p:to>
                                    </p:set>
                                    <p:animEffect transition="in" filter="dissolve">
                                      <p:cBhvr>
                                        <p:cTn id="39" dur="500"/>
                                        <p:tgtEl>
                                          <p:spTgt spid="3">
                                            <p:txEl>
                                              <p:pRg st="12" end="12"/>
                                            </p:txEl>
                                          </p:spTgt>
                                        </p:tgtEl>
                                      </p:cBhvr>
                                    </p:animEffect>
                                  </p:childTnLst>
                                </p:cTn>
                              </p:par>
                              <p:par>
                                <p:cTn id="40" presetID="9" presetClass="entr" presetSubtype="0" fill="hold" nodeType="withEffect">
                                  <p:stCondLst>
                                    <p:cond delay="0"/>
                                  </p:stCondLst>
                                  <p:childTnLst>
                                    <p:set>
                                      <p:cBhvr>
                                        <p:cTn id="41" dur="1" fill="hold">
                                          <p:stCondLst>
                                            <p:cond delay="0"/>
                                          </p:stCondLst>
                                        </p:cTn>
                                        <p:tgtEl>
                                          <p:spTgt spid="3">
                                            <p:txEl>
                                              <p:pRg st="14" end="14"/>
                                            </p:txEl>
                                          </p:spTgt>
                                        </p:tgtEl>
                                        <p:attrNameLst>
                                          <p:attrName>style.visibility</p:attrName>
                                        </p:attrNameLst>
                                      </p:cBhvr>
                                      <p:to>
                                        <p:strVal val="visible"/>
                                      </p:to>
                                    </p:set>
                                    <p:animEffect transition="in" filter="dissolve">
                                      <p:cBhvr>
                                        <p:cTn id="42" dur="500"/>
                                        <p:tgtEl>
                                          <p:spTgt spid="3">
                                            <p:txEl>
                                              <p:pRg st="14" end="14"/>
                                            </p:txEl>
                                          </p:spTgt>
                                        </p:tgtEl>
                                      </p:cBhvr>
                                    </p:animEffect>
                                  </p:childTnLst>
                                </p:cTn>
                              </p:par>
                              <p:par>
                                <p:cTn id="43" presetID="9" presetClass="entr" presetSubtype="0" fill="hold" nodeType="withEffect">
                                  <p:stCondLst>
                                    <p:cond delay="0"/>
                                  </p:stCondLst>
                                  <p:childTnLst>
                                    <p:set>
                                      <p:cBhvr>
                                        <p:cTn id="44" dur="1" fill="hold">
                                          <p:stCondLst>
                                            <p:cond delay="0"/>
                                          </p:stCondLst>
                                        </p:cTn>
                                        <p:tgtEl>
                                          <p:spTgt spid="3">
                                            <p:txEl>
                                              <p:pRg st="15" end="15"/>
                                            </p:txEl>
                                          </p:spTgt>
                                        </p:tgtEl>
                                        <p:attrNameLst>
                                          <p:attrName>style.visibility</p:attrName>
                                        </p:attrNameLst>
                                      </p:cBhvr>
                                      <p:to>
                                        <p:strVal val="visible"/>
                                      </p:to>
                                    </p:set>
                                    <p:animEffect transition="in" filter="dissolve">
                                      <p:cBhvr>
                                        <p:cTn id="45" dur="500"/>
                                        <p:tgtEl>
                                          <p:spTgt spid="3">
                                            <p:txEl>
                                              <p:pRg st="15" end="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When did the Europeans come to pa?</a:t>
            </a:r>
            <a:endParaRPr lang="en-US" dirty="0"/>
          </a:p>
        </p:txBody>
      </p:sp>
      <p:sp>
        <p:nvSpPr>
          <p:cNvPr id="3" name="Content Placeholder 2"/>
          <p:cNvSpPr>
            <a:spLocks noGrp="1"/>
          </p:cNvSpPr>
          <p:nvPr>
            <p:ph idx="1"/>
          </p:nvPr>
        </p:nvSpPr>
        <p:spPr>
          <a:xfrm>
            <a:off x="0" y="1371600"/>
            <a:ext cx="9144000" cy="2362201"/>
          </a:xfrm>
        </p:spPr>
        <p:txBody>
          <a:bodyPr/>
          <a:lstStyle/>
          <a:p>
            <a:r>
              <a:rPr lang="en-US" dirty="0" smtClean="0"/>
              <a:t>1600’s - Sweden, Holland, France and England are all busy mapping the waterways and claiming the same land. </a:t>
            </a:r>
          </a:p>
          <a:p>
            <a:endParaRPr lang="en-US" dirty="0"/>
          </a:p>
        </p:txBody>
      </p:sp>
      <p:pic>
        <p:nvPicPr>
          <p:cNvPr id="2054" name="Picture 6" descr="https://lh5.googleusercontent.com/-r1hK85imrts/TWpb5DlCryI/AAAAAAAABkc/JVtgPJifcbc/Screen+shot+2011-02-27+at+9.12.21+AM.png"/>
          <p:cNvPicPr>
            <a:picLocks noChangeAspect="1" noChangeArrowheads="1"/>
          </p:cNvPicPr>
          <p:nvPr/>
        </p:nvPicPr>
        <p:blipFill>
          <a:blip r:embed="rId3" cstate="print"/>
          <a:srcRect/>
          <a:stretch>
            <a:fillRect/>
          </a:stretch>
        </p:blipFill>
        <p:spPr bwMode="auto">
          <a:xfrm>
            <a:off x="1447800" y="3056194"/>
            <a:ext cx="6629400" cy="367112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2054"/>
                                        </p:tgtEl>
                                        <p:attrNameLst>
                                          <p:attrName>style.visibility</p:attrName>
                                        </p:attrNameLst>
                                      </p:cBhvr>
                                      <p:to>
                                        <p:strVal val="visible"/>
                                      </p:to>
                                    </p:set>
                                    <p:animEffect transition="in" filter="dissolve">
                                      <p:cBhvr>
                                        <p:cTn id="10" dur="500"/>
                                        <p:tgtEl>
                                          <p:spTgt spid="20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86800" cy="838200"/>
          </a:xfrm>
        </p:spPr>
        <p:txBody>
          <a:bodyPr>
            <a:normAutofit fontScale="90000"/>
          </a:bodyPr>
          <a:lstStyle/>
          <a:p>
            <a:pPr algn="ctr"/>
            <a:r>
              <a:rPr lang="en-US" dirty="0" smtClean="0"/>
              <a:t>What claim did the natives have to the land?</a:t>
            </a:r>
            <a:endParaRPr lang="en-US" dirty="0"/>
          </a:p>
        </p:txBody>
      </p:sp>
      <p:sp>
        <p:nvSpPr>
          <p:cNvPr id="4" name="Rectangle 3"/>
          <p:cNvSpPr/>
          <p:nvPr/>
        </p:nvSpPr>
        <p:spPr>
          <a:xfrm>
            <a:off x="2743200" y="3429000"/>
            <a:ext cx="3208122" cy="584775"/>
          </a:xfrm>
          <a:prstGeom prst="rect">
            <a:avLst/>
          </a:prstGeom>
          <a:noFill/>
        </p:spPr>
        <p:txBody>
          <a:bodyPr wrap="none" lIns="91440" tIns="45720" rIns="91440" bIns="45720">
            <a:spAutoFit/>
          </a:bodyPr>
          <a:lstStyle/>
          <a:p>
            <a:pPr algn="ctr"/>
            <a:r>
              <a:rPr lang="en-US" sz="32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Native Americans</a:t>
            </a:r>
            <a:endParaRPr lang="en-US" sz="32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5" name="Rectangle 4"/>
          <p:cNvSpPr/>
          <p:nvPr/>
        </p:nvSpPr>
        <p:spPr>
          <a:xfrm>
            <a:off x="228600" y="5410200"/>
            <a:ext cx="1360052" cy="584775"/>
          </a:xfrm>
          <a:prstGeom prst="rect">
            <a:avLst/>
          </a:prstGeom>
        </p:spPr>
        <p:txBody>
          <a:bodyPr wrap="none">
            <a:spAutoFit/>
          </a:bodyPr>
          <a:lstStyle/>
          <a:p>
            <a:pPr lvl="0" algn="ctr"/>
            <a:r>
              <a:rPr lang="en-US" sz="3200" b="1" dirty="0" smtClean="0">
                <a:ln w="1905"/>
                <a:gradFill>
                  <a:gsLst>
                    <a:gs pos="0">
                      <a:srgbClr val="C17529">
                        <a:shade val="20000"/>
                        <a:satMod val="200000"/>
                      </a:srgbClr>
                    </a:gs>
                    <a:gs pos="78000">
                      <a:srgbClr val="C17529">
                        <a:tint val="90000"/>
                        <a:shade val="89000"/>
                        <a:satMod val="220000"/>
                      </a:srgbClr>
                    </a:gs>
                    <a:gs pos="100000">
                      <a:srgbClr val="C17529">
                        <a:tint val="12000"/>
                        <a:satMod val="255000"/>
                      </a:srgbClr>
                    </a:gs>
                  </a:gsLst>
                  <a:lin ang="5400000"/>
                </a:gradFill>
                <a:effectLst>
                  <a:innerShdw blurRad="69850" dist="43180" dir="5400000">
                    <a:srgbClr val="000000">
                      <a:alpha val="65000"/>
                    </a:srgbClr>
                  </a:innerShdw>
                </a:effectLst>
              </a:rPr>
              <a:t>France</a:t>
            </a:r>
            <a:endParaRPr lang="en-US" sz="3200" b="1" dirty="0">
              <a:ln w="1905"/>
              <a:gradFill>
                <a:gsLst>
                  <a:gs pos="0">
                    <a:srgbClr val="C17529">
                      <a:shade val="20000"/>
                      <a:satMod val="200000"/>
                    </a:srgbClr>
                  </a:gs>
                  <a:gs pos="78000">
                    <a:srgbClr val="C17529">
                      <a:tint val="90000"/>
                      <a:shade val="89000"/>
                      <a:satMod val="220000"/>
                    </a:srgbClr>
                  </a:gs>
                  <a:gs pos="100000">
                    <a:srgbClr val="C17529">
                      <a:tint val="12000"/>
                      <a:satMod val="255000"/>
                    </a:srgbClr>
                  </a:gs>
                </a:gsLst>
                <a:lin ang="5400000"/>
              </a:gradFill>
              <a:effectLst>
                <a:innerShdw blurRad="69850" dist="43180" dir="5400000">
                  <a:srgbClr val="000000">
                    <a:alpha val="65000"/>
                  </a:srgbClr>
                </a:innerShdw>
              </a:effectLst>
            </a:endParaRPr>
          </a:p>
        </p:txBody>
      </p:sp>
      <p:sp>
        <p:nvSpPr>
          <p:cNvPr id="6" name="Rectangle 5"/>
          <p:cNvSpPr/>
          <p:nvPr/>
        </p:nvSpPr>
        <p:spPr>
          <a:xfrm>
            <a:off x="2438400" y="5334000"/>
            <a:ext cx="1590500" cy="584775"/>
          </a:xfrm>
          <a:prstGeom prst="rect">
            <a:avLst/>
          </a:prstGeom>
        </p:spPr>
        <p:txBody>
          <a:bodyPr wrap="none">
            <a:spAutoFit/>
          </a:bodyPr>
          <a:lstStyle/>
          <a:p>
            <a:pPr lvl="0" algn="ctr"/>
            <a:r>
              <a:rPr lang="en-US" sz="3200" b="1" dirty="0" smtClean="0">
                <a:ln w="1905"/>
                <a:gradFill>
                  <a:gsLst>
                    <a:gs pos="0">
                      <a:srgbClr val="C17529">
                        <a:shade val="20000"/>
                        <a:satMod val="200000"/>
                      </a:srgbClr>
                    </a:gs>
                    <a:gs pos="78000">
                      <a:srgbClr val="C17529">
                        <a:tint val="90000"/>
                        <a:shade val="89000"/>
                        <a:satMod val="220000"/>
                      </a:srgbClr>
                    </a:gs>
                    <a:gs pos="100000">
                      <a:srgbClr val="C17529">
                        <a:tint val="12000"/>
                        <a:satMod val="255000"/>
                      </a:srgbClr>
                    </a:gs>
                  </a:gsLst>
                  <a:lin ang="5400000"/>
                </a:gradFill>
                <a:effectLst>
                  <a:innerShdw blurRad="69850" dist="43180" dir="5400000">
                    <a:srgbClr val="000000">
                      <a:alpha val="65000"/>
                    </a:srgbClr>
                  </a:innerShdw>
                </a:effectLst>
              </a:rPr>
              <a:t>England</a:t>
            </a:r>
            <a:endParaRPr lang="en-US" sz="3200" b="1" dirty="0">
              <a:ln w="1905"/>
              <a:gradFill>
                <a:gsLst>
                  <a:gs pos="0">
                    <a:srgbClr val="C17529">
                      <a:shade val="20000"/>
                      <a:satMod val="200000"/>
                    </a:srgbClr>
                  </a:gs>
                  <a:gs pos="78000">
                    <a:srgbClr val="C17529">
                      <a:tint val="90000"/>
                      <a:shade val="89000"/>
                      <a:satMod val="220000"/>
                    </a:srgbClr>
                  </a:gs>
                  <a:gs pos="100000">
                    <a:srgbClr val="C17529">
                      <a:tint val="12000"/>
                      <a:satMod val="255000"/>
                    </a:srgbClr>
                  </a:gs>
                </a:gsLst>
                <a:lin ang="5400000"/>
              </a:gradFill>
              <a:effectLst>
                <a:innerShdw blurRad="69850" dist="43180" dir="5400000">
                  <a:srgbClr val="000000">
                    <a:alpha val="65000"/>
                  </a:srgbClr>
                </a:innerShdw>
              </a:effectLst>
            </a:endParaRPr>
          </a:p>
        </p:txBody>
      </p:sp>
      <p:sp>
        <p:nvSpPr>
          <p:cNvPr id="7" name="Rectangle 6"/>
          <p:cNvSpPr/>
          <p:nvPr/>
        </p:nvSpPr>
        <p:spPr>
          <a:xfrm>
            <a:off x="7391400" y="5257800"/>
            <a:ext cx="1513556" cy="584775"/>
          </a:xfrm>
          <a:prstGeom prst="rect">
            <a:avLst/>
          </a:prstGeom>
        </p:spPr>
        <p:txBody>
          <a:bodyPr wrap="none">
            <a:spAutoFit/>
          </a:bodyPr>
          <a:lstStyle/>
          <a:p>
            <a:pPr lvl="0" algn="ctr"/>
            <a:r>
              <a:rPr lang="en-US" sz="3200" b="1" dirty="0" smtClean="0">
                <a:ln w="1905"/>
                <a:gradFill>
                  <a:gsLst>
                    <a:gs pos="0">
                      <a:srgbClr val="C17529">
                        <a:shade val="20000"/>
                        <a:satMod val="200000"/>
                      </a:srgbClr>
                    </a:gs>
                    <a:gs pos="78000">
                      <a:srgbClr val="C17529">
                        <a:tint val="90000"/>
                        <a:shade val="89000"/>
                        <a:satMod val="220000"/>
                      </a:srgbClr>
                    </a:gs>
                    <a:gs pos="100000">
                      <a:srgbClr val="C17529">
                        <a:tint val="12000"/>
                        <a:satMod val="255000"/>
                      </a:srgbClr>
                    </a:gs>
                  </a:gsLst>
                  <a:lin ang="5400000"/>
                </a:gradFill>
                <a:effectLst>
                  <a:innerShdw blurRad="69850" dist="43180" dir="5400000">
                    <a:srgbClr val="000000">
                      <a:alpha val="65000"/>
                    </a:srgbClr>
                  </a:innerShdw>
                </a:effectLst>
              </a:rPr>
              <a:t>Holland</a:t>
            </a:r>
            <a:endParaRPr lang="en-US" sz="3200" b="1" dirty="0">
              <a:ln w="1905"/>
              <a:gradFill>
                <a:gsLst>
                  <a:gs pos="0">
                    <a:srgbClr val="C17529">
                      <a:shade val="20000"/>
                      <a:satMod val="200000"/>
                    </a:srgbClr>
                  </a:gs>
                  <a:gs pos="78000">
                    <a:srgbClr val="C17529">
                      <a:tint val="90000"/>
                      <a:shade val="89000"/>
                      <a:satMod val="220000"/>
                    </a:srgbClr>
                  </a:gs>
                  <a:gs pos="100000">
                    <a:srgbClr val="C17529">
                      <a:tint val="12000"/>
                      <a:satMod val="255000"/>
                    </a:srgbClr>
                  </a:gs>
                </a:gsLst>
                <a:lin ang="5400000"/>
              </a:gradFill>
              <a:effectLst>
                <a:innerShdw blurRad="69850" dist="43180" dir="5400000">
                  <a:srgbClr val="000000">
                    <a:alpha val="65000"/>
                  </a:srgbClr>
                </a:innerShdw>
              </a:effectLst>
            </a:endParaRPr>
          </a:p>
        </p:txBody>
      </p:sp>
      <p:sp>
        <p:nvSpPr>
          <p:cNvPr id="8" name="Rectangle 7"/>
          <p:cNvSpPr/>
          <p:nvPr/>
        </p:nvSpPr>
        <p:spPr>
          <a:xfrm>
            <a:off x="5029200" y="5257800"/>
            <a:ext cx="1556260" cy="584775"/>
          </a:xfrm>
          <a:prstGeom prst="rect">
            <a:avLst/>
          </a:prstGeom>
        </p:spPr>
        <p:txBody>
          <a:bodyPr wrap="none">
            <a:spAutoFit/>
          </a:bodyPr>
          <a:lstStyle/>
          <a:p>
            <a:pPr lvl="0" algn="ctr"/>
            <a:r>
              <a:rPr lang="en-US" sz="3200" b="1" dirty="0" smtClean="0">
                <a:ln w="1905"/>
                <a:gradFill>
                  <a:gsLst>
                    <a:gs pos="0">
                      <a:srgbClr val="C17529">
                        <a:shade val="20000"/>
                        <a:satMod val="200000"/>
                      </a:srgbClr>
                    </a:gs>
                    <a:gs pos="78000">
                      <a:srgbClr val="C17529">
                        <a:tint val="90000"/>
                        <a:shade val="89000"/>
                        <a:satMod val="220000"/>
                      </a:srgbClr>
                    </a:gs>
                    <a:gs pos="100000">
                      <a:srgbClr val="C17529">
                        <a:tint val="12000"/>
                        <a:satMod val="255000"/>
                      </a:srgbClr>
                    </a:gs>
                  </a:gsLst>
                  <a:lin ang="5400000"/>
                </a:gradFill>
                <a:effectLst>
                  <a:innerShdw blurRad="69850" dist="43180" dir="5400000">
                    <a:srgbClr val="000000">
                      <a:alpha val="65000"/>
                    </a:srgbClr>
                  </a:innerShdw>
                </a:effectLst>
              </a:rPr>
              <a:t>Sweden</a:t>
            </a:r>
            <a:endParaRPr lang="en-US" sz="3200" b="1" dirty="0">
              <a:ln w="1905"/>
              <a:gradFill>
                <a:gsLst>
                  <a:gs pos="0">
                    <a:srgbClr val="C17529">
                      <a:shade val="20000"/>
                      <a:satMod val="200000"/>
                    </a:srgbClr>
                  </a:gs>
                  <a:gs pos="78000">
                    <a:srgbClr val="C17529">
                      <a:tint val="90000"/>
                      <a:shade val="89000"/>
                      <a:satMod val="220000"/>
                    </a:srgbClr>
                  </a:gs>
                  <a:gs pos="100000">
                    <a:srgbClr val="C17529">
                      <a:tint val="12000"/>
                      <a:satMod val="255000"/>
                    </a:srgbClr>
                  </a:gs>
                </a:gsLst>
                <a:lin ang="5400000"/>
              </a:gradFill>
              <a:effectLst>
                <a:innerShdw blurRad="69850" dist="43180" dir="5400000">
                  <a:srgbClr val="000000">
                    <a:alpha val="65000"/>
                  </a:srgbClr>
                </a:innerShdw>
              </a:effectLst>
            </a:endParaRPr>
          </a:p>
        </p:txBody>
      </p:sp>
      <p:cxnSp>
        <p:nvCxnSpPr>
          <p:cNvPr id="10" name="Straight Arrow Connector 9"/>
          <p:cNvCxnSpPr/>
          <p:nvPr/>
        </p:nvCxnSpPr>
        <p:spPr>
          <a:xfrm rot="10800000" flipV="1">
            <a:off x="1219200" y="4114800"/>
            <a:ext cx="1447800" cy="1219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rot="5400000">
            <a:off x="3086894" y="4761706"/>
            <a:ext cx="12954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rot="16200000" flipH="1">
            <a:off x="4724400" y="4724400"/>
            <a:ext cx="1294606" cy="7540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6019800" y="3962400"/>
            <a:ext cx="1905000" cy="1295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5" name="Left-Right Arrow 24"/>
          <p:cNvSpPr/>
          <p:nvPr/>
        </p:nvSpPr>
        <p:spPr>
          <a:xfrm>
            <a:off x="1676400" y="5410200"/>
            <a:ext cx="762000" cy="457200"/>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Left-Right Arrow 25"/>
          <p:cNvSpPr/>
          <p:nvPr/>
        </p:nvSpPr>
        <p:spPr>
          <a:xfrm>
            <a:off x="4114800" y="5334000"/>
            <a:ext cx="762000" cy="457200"/>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Left-Right Arrow 26"/>
          <p:cNvSpPr/>
          <p:nvPr/>
        </p:nvSpPr>
        <p:spPr>
          <a:xfrm>
            <a:off x="6553200" y="5334000"/>
            <a:ext cx="762000" cy="457200"/>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Box 14"/>
          <p:cNvSpPr txBox="1"/>
          <p:nvPr/>
        </p:nvSpPr>
        <p:spPr>
          <a:xfrm>
            <a:off x="2209800" y="4114800"/>
            <a:ext cx="4343400" cy="381000"/>
          </a:xfrm>
          <a:prstGeom prst="rect">
            <a:avLst/>
          </a:prstGeom>
          <a:noFill/>
        </p:spPr>
        <p:txBody>
          <a:bodyPr wrap="square" rtlCol="0">
            <a:spAutoFit/>
          </a:bodyPr>
          <a:lstStyle/>
          <a:p>
            <a:pPr algn="ctr"/>
            <a:r>
              <a:rPr lang="en-US" b="1" u="sng" dirty="0" smtClean="0">
                <a:solidFill>
                  <a:schemeClr val="bg2">
                    <a:lumMod val="10000"/>
                  </a:schemeClr>
                </a:solidFill>
              </a:rPr>
              <a:t>No one owns the land.</a:t>
            </a:r>
            <a:endParaRPr lang="en-US" b="1" u="sng" dirty="0">
              <a:solidFill>
                <a:schemeClr val="bg2">
                  <a:lumMod val="10000"/>
                </a:schemeClr>
              </a:solidFill>
            </a:endParaRPr>
          </a:p>
        </p:txBody>
      </p:sp>
      <p:sp>
        <p:nvSpPr>
          <p:cNvPr id="16" name="TextBox 15"/>
          <p:cNvSpPr txBox="1"/>
          <p:nvPr/>
        </p:nvSpPr>
        <p:spPr>
          <a:xfrm>
            <a:off x="1676400" y="6019800"/>
            <a:ext cx="6172200" cy="369332"/>
          </a:xfrm>
          <a:prstGeom prst="rect">
            <a:avLst/>
          </a:prstGeom>
          <a:noFill/>
        </p:spPr>
        <p:txBody>
          <a:bodyPr wrap="square" rtlCol="0">
            <a:spAutoFit/>
          </a:bodyPr>
          <a:lstStyle/>
          <a:p>
            <a:pPr algn="ctr"/>
            <a:r>
              <a:rPr lang="en-US" b="1" dirty="0" smtClean="0"/>
              <a:t>Which European country would own the land?</a:t>
            </a:r>
            <a:endParaRPr lang="en-US" b="1" dirty="0"/>
          </a:p>
        </p:txBody>
      </p:sp>
      <p:pic>
        <p:nvPicPr>
          <p:cNvPr id="2052" name="Picture 4" descr="http://upload.wikimedia.org/wikipedia/commons/thumb/2/23/Map-Novi_Belgii_Nov%C3%A6que_Angli%C3%A6_(Amsterdam,_1685).jpg/400px-Map-Novi_Belgii_Nov%C3%A6que_Angli%C3%A6_(Amsterdam,_1685).jpg"/>
          <p:cNvPicPr>
            <a:picLocks noChangeAspect="1" noChangeArrowheads="1"/>
          </p:cNvPicPr>
          <p:nvPr/>
        </p:nvPicPr>
        <p:blipFill>
          <a:blip r:embed="rId3" cstate="print"/>
          <a:srcRect/>
          <a:stretch>
            <a:fillRect/>
          </a:stretch>
        </p:blipFill>
        <p:spPr bwMode="auto">
          <a:xfrm>
            <a:off x="3048000" y="1066800"/>
            <a:ext cx="2895599" cy="243954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1000"/>
                                        <p:tgtEl>
                                          <p:spTgt spid="15">
                                            <p:txEl>
                                              <p:pRg st="0" end="0"/>
                                            </p:txEl>
                                          </p:spTgt>
                                        </p:tgtEl>
                                      </p:cBhvr>
                                    </p:animEffect>
                                    <p:anim calcmode="lin" valueType="num">
                                      <p:cBhvr>
                                        <p:cTn id="8" dur="10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15">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5">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16">
                                            <p:txEl>
                                              <p:pRg st="0" end="0"/>
                                            </p:txEl>
                                          </p:spTgt>
                                        </p:tgtEl>
                                        <p:attrNameLst>
                                          <p:attrName>style.visibility</p:attrName>
                                        </p:attrNameLst>
                                      </p:cBhvr>
                                      <p:to>
                                        <p:strVal val="visible"/>
                                      </p:to>
                                    </p:set>
                                    <p:animEffect transition="in" filter="fade">
                                      <p:cBhvr>
                                        <p:cTn id="15" dur="1000"/>
                                        <p:tgtEl>
                                          <p:spTgt spid="16">
                                            <p:txEl>
                                              <p:pRg st="0" end="0"/>
                                            </p:txEl>
                                          </p:spTgt>
                                        </p:tgtEl>
                                      </p:cBhvr>
                                    </p:animEffect>
                                    <p:anim calcmode="lin" valueType="num">
                                      <p:cBhvr>
                                        <p:cTn id="16" dur="1000" fill="hold"/>
                                        <p:tgtEl>
                                          <p:spTgt spid="16">
                                            <p:txEl>
                                              <p:pRg st="0" end="0"/>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16">
                                            <p:txEl>
                                              <p:pRg st="0" end="0"/>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16">
                                            <p:txEl>
                                              <p:pRg st="0" end="0"/>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8839200" cy="838200"/>
          </a:xfrm>
        </p:spPr>
        <p:txBody>
          <a:bodyPr>
            <a:normAutofit fontScale="90000"/>
          </a:bodyPr>
          <a:lstStyle/>
          <a:p>
            <a:r>
              <a:rPr lang="en-US" dirty="0" smtClean="0"/>
              <a:t>What? The Dutch and Swedes fight for PA?</a:t>
            </a:r>
            <a:endParaRPr lang="en-US" dirty="0"/>
          </a:p>
        </p:txBody>
      </p:sp>
      <p:sp>
        <p:nvSpPr>
          <p:cNvPr id="3" name="Content Placeholder 2"/>
          <p:cNvSpPr>
            <a:spLocks noGrp="1"/>
          </p:cNvSpPr>
          <p:nvPr>
            <p:ph idx="1"/>
          </p:nvPr>
        </p:nvSpPr>
        <p:spPr>
          <a:xfrm>
            <a:off x="152400" y="838200"/>
            <a:ext cx="3810000" cy="5867400"/>
          </a:xfrm>
        </p:spPr>
        <p:txBody>
          <a:bodyPr>
            <a:normAutofit/>
          </a:bodyPr>
          <a:lstStyle/>
          <a:p>
            <a:r>
              <a:rPr lang="en-US" sz="2000" b="1" dirty="0" smtClean="0"/>
              <a:t>The </a:t>
            </a:r>
            <a:r>
              <a:rPr lang="en-US" sz="2000" b="1" u="sng" dirty="0" smtClean="0"/>
              <a:t>Swedish settlers, or Swedes</a:t>
            </a:r>
            <a:r>
              <a:rPr lang="en-US" sz="2000" b="1" dirty="0" smtClean="0"/>
              <a:t>, had a prosperous settlement. They decided to attack the </a:t>
            </a:r>
            <a:r>
              <a:rPr lang="en-US" sz="2000" b="1" u="sng" dirty="0" smtClean="0"/>
              <a:t>Dutch (People from Holland) </a:t>
            </a:r>
            <a:r>
              <a:rPr lang="en-US" sz="2000" b="1" dirty="0" smtClean="0"/>
              <a:t>settlement on the Delaware River. </a:t>
            </a:r>
          </a:p>
          <a:p>
            <a:r>
              <a:rPr lang="en-US" sz="2000" b="1" dirty="0" smtClean="0"/>
              <a:t>The Dutch settlement was easily taken but the Dutch decide to fight back. Eventually, they completely take over the Swedes and their settlements. </a:t>
            </a:r>
          </a:p>
          <a:p>
            <a:r>
              <a:rPr lang="en-US" sz="2000" b="1" dirty="0" smtClean="0"/>
              <a:t>The Swedes stay on living under Dutch rule. </a:t>
            </a:r>
          </a:p>
          <a:p>
            <a:r>
              <a:rPr lang="en-US" sz="2000" b="1" dirty="0" smtClean="0"/>
              <a:t>Now the Dutch control territory in New York and Pennsylvania</a:t>
            </a:r>
            <a:r>
              <a:rPr lang="en-US" sz="2000" dirty="0" smtClean="0"/>
              <a:t>. </a:t>
            </a:r>
            <a:endParaRPr lang="en-US" sz="2000" dirty="0"/>
          </a:p>
        </p:txBody>
      </p:sp>
      <p:pic>
        <p:nvPicPr>
          <p:cNvPr id="1026" name="Picture 2" descr="http://timeforhistory.net/HistoricalInformationPageImages/TheAmericanFrontier/TAFTheDutchInAmerica/MapNewNetherlandsNewSweden.jpg"/>
          <p:cNvPicPr>
            <a:picLocks noChangeAspect="1" noChangeArrowheads="1"/>
          </p:cNvPicPr>
          <p:nvPr/>
        </p:nvPicPr>
        <p:blipFill>
          <a:blip r:embed="rId3" cstate="print"/>
          <a:srcRect/>
          <a:stretch>
            <a:fillRect/>
          </a:stretch>
        </p:blipFill>
        <p:spPr bwMode="auto">
          <a:xfrm>
            <a:off x="4038600" y="2133600"/>
            <a:ext cx="4913524" cy="36576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ssolv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http://hallnjean.files.wordpress.com/2010/04/17th-cent-ship.gif"/>
          <p:cNvPicPr>
            <a:picLocks noChangeAspect="1" noChangeArrowheads="1"/>
          </p:cNvPicPr>
          <p:nvPr/>
        </p:nvPicPr>
        <p:blipFill>
          <a:blip r:embed="rId3" cstate="print"/>
          <a:srcRect/>
          <a:stretch>
            <a:fillRect/>
          </a:stretch>
        </p:blipFill>
        <p:spPr bwMode="auto">
          <a:xfrm>
            <a:off x="2590800" y="3886200"/>
            <a:ext cx="3943350" cy="3133726"/>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a:softEdge rad="317500"/>
          </a:effectLst>
        </p:spPr>
      </p:pic>
      <p:sp>
        <p:nvSpPr>
          <p:cNvPr id="2" name="Title 1"/>
          <p:cNvSpPr>
            <a:spLocks noGrp="1"/>
          </p:cNvSpPr>
          <p:nvPr>
            <p:ph type="title"/>
          </p:nvPr>
        </p:nvSpPr>
        <p:spPr>
          <a:xfrm>
            <a:off x="152400" y="457200"/>
            <a:ext cx="8991600" cy="838200"/>
          </a:xfrm>
        </p:spPr>
        <p:txBody>
          <a:bodyPr>
            <a:normAutofit fontScale="90000"/>
          </a:bodyPr>
          <a:lstStyle/>
          <a:p>
            <a:r>
              <a:rPr lang="en-US" dirty="0" smtClean="0"/>
              <a:t>What could make an english king nervous?</a:t>
            </a:r>
            <a:endParaRPr lang="en-US" dirty="0"/>
          </a:p>
        </p:txBody>
      </p:sp>
      <p:sp>
        <p:nvSpPr>
          <p:cNvPr id="3" name="Content Placeholder 2"/>
          <p:cNvSpPr>
            <a:spLocks noGrp="1"/>
          </p:cNvSpPr>
          <p:nvPr>
            <p:ph idx="1"/>
          </p:nvPr>
        </p:nvSpPr>
        <p:spPr>
          <a:xfrm>
            <a:off x="304800" y="1554163"/>
            <a:ext cx="8686800" cy="2865438"/>
          </a:xfrm>
        </p:spPr>
        <p:txBody>
          <a:bodyPr>
            <a:normAutofit fontScale="92500" lnSpcReduction="20000"/>
          </a:bodyPr>
          <a:lstStyle/>
          <a:p>
            <a:r>
              <a:rPr lang="en-US" dirty="0" smtClean="0"/>
              <a:t>1664 – The King of England became nervous over the </a:t>
            </a:r>
            <a:r>
              <a:rPr lang="en-US" b="1" u="sng" dirty="0" smtClean="0"/>
              <a:t>Dutch</a:t>
            </a:r>
            <a:r>
              <a:rPr lang="en-US" dirty="0" smtClean="0"/>
              <a:t> controlling so much of the “New World”. </a:t>
            </a:r>
          </a:p>
          <a:p>
            <a:r>
              <a:rPr lang="en-US" dirty="0" smtClean="0"/>
              <a:t>He sent a fleet of ships to take control of the Dutch lands. </a:t>
            </a:r>
          </a:p>
          <a:p>
            <a:r>
              <a:rPr lang="en-US" dirty="0" smtClean="0"/>
              <a:t>The English were successful without ever firing a shot! The Dutch were so intimidated that they simply gave up at the first sight of the English!</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The dutch are gone, now what?</a:t>
            </a:r>
            <a:endParaRPr lang="en-US" dirty="0"/>
          </a:p>
        </p:txBody>
      </p:sp>
      <p:sp>
        <p:nvSpPr>
          <p:cNvPr id="3" name="Content Placeholder 2"/>
          <p:cNvSpPr>
            <a:spLocks noGrp="1"/>
          </p:cNvSpPr>
          <p:nvPr>
            <p:ph idx="1"/>
          </p:nvPr>
        </p:nvSpPr>
        <p:spPr>
          <a:xfrm>
            <a:off x="304800" y="1554162"/>
            <a:ext cx="5105400" cy="4999037"/>
          </a:xfrm>
        </p:spPr>
        <p:txBody>
          <a:bodyPr>
            <a:normAutofit/>
          </a:bodyPr>
          <a:lstStyle/>
          <a:p>
            <a:r>
              <a:rPr lang="en-US" b="1" u="sng" dirty="0" smtClean="0"/>
              <a:t>France and England </a:t>
            </a:r>
            <a:r>
              <a:rPr lang="en-US" dirty="0" smtClean="0"/>
              <a:t>are left to vie for control of the “New World”</a:t>
            </a:r>
          </a:p>
          <a:p>
            <a:r>
              <a:rPr lang="en-US" dirty="0" smtClean="0"/>
              <a:t>The King’s brother, James, is appointed Duke of York and made the governor of New York, New Jersey, and Delaware. </a:t>
            </a:r>
            <a:endParaRPr lang="en-US" dirty="0"/>
          </a:p>
        </p:txBody>
      </p:sp>
      <p:pic>
        <p:nvPicPr>
          <p:cNvPr id="22530" name="Picture 2" descr="http://www.andrewcusack.com/kingjamesii2.jpg"/>
          <p:cNvPicPr>
            <a:picLocks noChangeAspect="1" noChangeArrowheads="1"/>
          </p:cNvPicPr>
          <p:nvPr/>
        </p:nvPicPr>
        <p:blipFill>
          <a:blip r:embed="rId3" cstate="print"/>
          <a:srcRect/>
          <a:stretch>
            <a:fillRect/>
          </a:stretch>
        </p:blipFill>
        <p:spPr bwMode="auto">
          <a:xfrm>
            <a:off x="5638800" y="1752600"/>
            <a:ext cx="3133397" cy="40386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2213</TotalTime>
  <Words>2399</Words>
  <Application>Microsoft Office PowerPoint</Application>
  <PresentationFormat>On-screen Show (4:3)</PresentationFormat>
  <Paragraphs>214</Paragraphs>
  <Slides>38</Slides>
  <Notes>33</Notes>
  <HiddenSlides>0</HiddenSlides>
  <MMClips>0</MMClips>
  <ScaleCrop>false</ScaleCrop>
  <HeadingPairs>
    <vt:vector size="4" baseType="variant">
      <vt:variant>
        <vt:lpstr>Theme</vt:lpstr>
      </vt:variant>
      <vt:variant>
        <vt:i4>1</vt:i4>
      </vt:variant>
      <vt:variant>
        <vt:lpstr>Slide Titles</vt:lpstr>
      </vt:variant>
      <vt:variant>
        <vt:i4>38</vt:i4>
      </vt:variant>
    </vt:vector>
  </HeadingPairs>
  <TitlesOfParts>
    <vt:vector size="39" baseType="lpstr">
      <vt:lpstr>Trek</vt:lpstr>
      <vt:lpstr>Early Inhabitants of Pennsylvania</vt:lpstr>
      <vt:lpstr>How did the first people get to PA?</vt:lpstr>
      <vt:lpstr>How many people were living here before the Europeans arrived?</vt:lpstr>
      <vt:lpstr>Which Natives lived in pa?</vt:lpstr>
      <vt:lpstr>When did the Europeans come to pa?</vt:lpstr>
      <vt:lpstr>What claim did the natives have to the land?</vt:lpstr>
      <vt:lpstr>What? The Dutch and Swedes fight for PA?</vt:lpstr>
      <vt:lpstr>What could make an english king nervous?</vt:lpstr>
      <vt:lpstr>The dutch are gone, now what?</vt:lpstr>
      <vt:lpstr>How did the Swedes and the Dutch Leave their mark on Pennsylvania?</vt:lpstr>
      <vt:lpstr>How did Pennsylvania start?</vt:lpstr>
      <vt:lpstr>How hard is it to start a colony?</vt:lpstr>
      <vt:lpstr>Who will save the Quakers and Pennsylvania?</vt:lpstr>
      <vt:lpstr>How does Penn Chose  to deal with the natives?</vt:lpstr>
      <vt:lpstr>Did the leaders of pa after penn deal with the Native Americans As well as he did?</vt:lpstr>
      <vt:lpstr>How much land did they cover in the second walking purchase?</vt:lpstr>
      <vt:lpstr>Where did William penn live while in pa?</vt:lpstr>
      <vt:lpstr>How did penn plan Philadelphia?</vt:lpstr>
      <vt:lpstr>How exactly do you create a  “Holy Experiment”?</vt:lpstr>
      <vt:lpstr>How did penn attempt to secure these rights for the Citizens of Pennsylvania?</vt:lpstr>
      <vt:lpstr>WHAT DOES THIS MEAN FOR THE COLONY OF Pennsylvania?</vt:lpstr>
      <vt:lpstr>Who are the Quakers?</vt:lpstr>
      <vt:lpstr>Who are the Shakers?</vt:lpstr>
      <vt:lpstr>Who are the Mennonites?</vt:lpstr>
      <vt:lpstr>Who are the Amish?</vt:lpstr>
      <vt:lpstr>Mennonite AND Amish</vt:lpstr>
      <vt:lpstr>Mennonite vs. Amish</vt:lpstr>
      <vt:lpstr>What are the specifics of the amish?</vt:lpstr>
      <vt:lpstr>Specifics of Amish Continued</vt:lpstr>
      <vt:lpstr>Who are The Moravians?</vt:lpstr>
      <vt:lpstr>WHO ARE THE BRETHRENS?</vt:lpstr>
      <vt:lpstr>Who are the Seventh Day Baptists?</vt:lpstr>
      <vt:lpstr>Who are the Scots-Irish?</vt:lpstr>
      <vt:lpstr>Who are the Catholics?</vt:lpstr>
      <vt:lpstr>Who are the Jews?</vt:lpstr>
      <vt:lpstr>Who are the Indentured servants?</vt:lpstr>
      <vt:lpstr>Who are the african-americans?</vt:lpstr>
      <vt:lpstr>Religious Mosaic</vt:lpstr>
    </vt:vector>
  </TitlesOfParts>
  <Company>McGuffey School District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Early Inhabitants of Pennsylvania</dc:title>
  <dc:creator>cristin litman</dc:creator>
  <cp:lastModifiedBy>litmanc</cp:lastModifiedBy>
  <cp:revision>66</cp:revision>
  <dcterms:created xsi:type="dcterms:W3CDTF">2012-02-28T17:58:36Z</dcterms:created>
  <dcterms:modified xsi:type="dcterms:W3CDTF">2013-03-11T19:37:52Z</dcterms:modified>
</cp:coreProperties>
</file>